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36" r:id="rId2"/>
    <p:sldId id="437" r:id="rId3"/>
    <p:sldId id="438" r:id="rId4"/>
    <p:sldId id="257" r:id="rId5"/>
    <p:sldId id="361" r:id="rId6"/>
    <p:sldId id="426" r:id="rId7"/>
    <p:sldId id="362" r:id="rId8"/>
    <p:sldId id="409" r:id="rId9"/>
    <p:sldId id="420" r:id="rId10"/>
    <p:sldId id="407" r:id="rId11"/>
    <p:sldId id="406" r:id="rId12"/>
    <p:sldId id="363" r:id="rId13"/>
    <p:sldId id="393" r:id="rId14"/>
    <p:sldId id="392" r:id="rId15"/>
    <p:sldId id="412" r:id="rId16"/>
    <p:sldId id="391" r:id="rId17"/>
    <p:sldId id="414" r:id="rId18"/>
    <p:sldId id="413" r:id="rId19"/>
    <p:sldId id="396" r:id="rId20"/>
    <p:sldId id="395" r:id="rId21"/>
    <p:sldId id="353" r:id="rId22"/>
    <p:sldId id="416" r:id="rId23"/>
    <p:sldId id="415" r:id="rId24"/>
    <p:sldId id="384" r:id="rId25"/>
    <p:sldId id="427" r:id="rId26"/>
    <p:sldId id="354" r:id="rId27"/>
    <p:sldId id="385" r:id="rId28"/>
    <p:sldId id="386" r:id="rId29"/>
    <p:sldId id="387" r:id="rId30"/>
    <p:sldId id="388" r:id="rId31"/>
    <p:sldId id="382" r:id="rId32"/>
    <p:sldId id="360" r:id="rId33"/>
    <p:sldId id="429" r:id="rId34"/>
    <p:sldId id="430" r:id="rId35"/>
    <p:sldId id="389" r:id="rId36"/>
    <p:sldId id="431" r:id="rId37"/>
    <p:sldId id="434" r:id="rId38"/>
    <p:sldId id="432" r:id="rId39"/>
    <p:sldId id="435" r:id="rId40"/>
    <p:sldId id="433" r:id="rId41"/>
    <p:sldId id="342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58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8689" autoAdjust="0"/>
  </p:normalViewPr>
  <p:slideViewPr>
    <p:cSldViewPr snapToGrid="0" snapToObjects="1">
      <p:cViewPr varScale="1">
        <p:scale>
          <a:sx n="62" d="100"/>
          <a:sy n="62" d="100"/>
        </p:scale>
        <p:origin x="-113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EBF6E-9B2B-428B-BEFE-C1003540613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AABC-0031-4E96-96D3-17A585C50B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328E97-1C17-4CF3-801B-A772B8382C94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D76B5-9437-466B-8333-8FA70E451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3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ESC’s and JVSD’s do not receive</a:t>
            </a:r>
            <a:r>
              <a:rPr lang="en-US" baseline="0" dirty="0" smtClean="0"/>
              <a:t> a Federal Child Count Report.  FY17 Federal Child Count reports are currently being generated.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35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84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 that if a</a:t>
            </a:r>
            <a:r>
              <a:rPr lang="en-US" sz="1200" baseline="0" dirty="0" smtClean="0"/>
              <a:t> data of birth is changed, </a:t>
            </a:r>
            <a:r>
              <a:rPr lang="en-US" sz="1200" dirty="0" smtClean="0"/>
              <a:t>SSID/IBM data would also need to be corrected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31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A student ages 3 through 5 must have a preschool LRE.</a:t>
            </a:r>
            <a:r>
              <a:rPr lang="en-US" sz="3000" baseline="0" dirty="0" smtClean="0"/>
              <a:t> </a:t>
            </a:r>
            <a:r>
              <a:rPr lang="en-US" sz="3000" dirty="0" smtClean="0"/>
              <a:t>If student age 5 has a school aged LRE, report an FN270 with a preschool LRE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A student ages 6 through 21 must have a school aged LRE.</a:t>
            </a:r>
            <a:r>
              <a:rPr lang="en-US" sz="3000" baseline="0" dirty="0" smtClean="0"/>
              <a:t>  </a:t>
            </a:r>
            <a:r>
              <a:rPr lang="en-US" sz="3000" dirty="0" smtClean="0"/>
              <a:t>If student age 6 has a preschool LRE, report an FN270 with a school age LRE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36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58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system.  Note that additional information about reporting an NIEP is on the next slide.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78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adding an NIEP</a:t>
            </a:r>
            <a:r>
              <a:rPr lang="en-US" baseline="0" dirty="0" smtClean="0"/>
              <a:t> event in the source system if applicable.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13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  <a:endParaRPr lang="en-US" dirty="0" smtClean="0"/>
          </a:p>
          <a:p>
            <a:r>
              <a:rPr lang="en-US" dirty="0" smtClean="0"/>
              <a:t>Refer to the Federal</a:t>
            </a:r>
            <a:r>
              <a:rPr lang="en-US" baseline="0" dirty="0" smtClean="0"/>
              <a:t> Child Count Report Explanation for inclusion business rules.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1988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next two slides will reference these tiebreakers used in the inclusion criteria of the Federal Child Count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788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Presenter-</a:t>
            </a:r>
            <a:r>
              <a:rPr lang="en-US" baseline="0" dirty="0" smtClean="0"/>
              <a:t> This is an example of Tiebreaker #2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Demonstrate filtering and also show where this data can be found in the student information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Depending on a student’s individual situation, use SOES, SCR or History modules of ODDEX to determine the data reporting issue.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94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– This</a:t>
            </a:r>
            <a:r>
              <a:rPr lang="en-US" baseline="0" dirty="0" smtClean="0"/>
              <a:t> is an example of Tiebreaker #3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</a:t>
            </a:r>
            <a:r>
              <a:rPr lang="en-US" baseline="0" dirty="0" smtClean="0"/>
              <a:t>emonstrate filtering and also demonstrate where this data can be found in the student information system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Depending on a student’s individual situation, use SOES, SCR or History modules of ODDEX to determine the data reporting issue.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48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can demonstrate where to</a:t>
            </a:r>
            <a:r>
              <a:rPr lang="en-US" baseline="0" dirty="0" smtClean="0"/>
              <a:t> find these collections in the Data Collector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797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 staff who</a:t>
            </a:r>
            <a:r>
              <a:rPr lang="en-US" baseline="0" dirty="0" smtClean="0"/>
              <a:t> work with the students can sometimes find data issues even when no errors are generated, such as an incorrect disability condition.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880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attendees</a:t>
            </a:r>
            <a:r>
              <a:rPr lang="en-US" baseline="0" dirty="0" smtClean="0"/>
              <a:t> to use the most recent version of the summary report and if matching it to the detail report, use the same version. </a:t>
            </a:r>
          </a:p>
          <a:p>
            <a:r>
              <a:rPr lang="en-US" sz="1200" dirty="0" smtClean="0"/>
              <a:t>Explain that if the student is not appearing correctly on the Detail Report they will also appear incorrectly on this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447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first page of the Federal Child Count Summary Report   We are going to identify the students who are ages 3, 4 or 5 and have an LRE of IE51 on the Detail Report  </a:t>
            </a:r>
            <a:r>
              <a:rPr lang="en-US" b="1" baseline="0" dirty="0" smtClean="0"/>
              <a:t>PRESENTER- For the next six slides, use the slides to demonstrate.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536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10</a:t>
            </a:r>
            <a:r>
              <a:rPr lang="en-US" baseline="0" dirty="0" smtClean="0"/>
              <a:t> students between the ages of 3 and 5 who have a USDOE LRE of IE51. These students are all counting at this reporting entity (USDOE_CHILD_COUNT_FLAG = Y) and the DCC_STATUS_CODE is V “No errors identified in ODE processing”.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7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example, we are going to identify which students are appearing in the “error” column.   We first filter on ages 3, 4 and 5 and then filter on the </a:t>
            </a:r>
            <a:r>
              <a:rPr lang="en-US" sz="1200" b="0" dirty="0" smtClean="0"/>
              <a:t>USDOE_LEAST_RSTRCT_ENVMNT_CO is blank.</a:t>
            </a:r>
            <a:r>
              <a:rPr lang="en-US" sz="1200" b="0" baseline="0" dirty="0" smtClean="0"/>
              <a:t>  This will show us names of students with errors.  </a:t>
            </a: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06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 the report</a:t>
            </a:r>
            <a:r>
              <a:rPr lang="en-US" baseline="0" dirty="0" smtClean="0"/>
              <a:t> cannot determine the LRE and is stating “Unable to translate LRE- must report FN270”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355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Statement of Assurance is all students who are included in the FCC for this school.  The is often requested by Auditors.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97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r>
              <a:rPr lang="en-US" baseline="0" dirty="0" smtClean="0"/>
              <a:t> by each disability condition to see the students who make up each count on the Statement of Assurance.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002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989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baseline="0" dirty="0" smtClean="0"/>
              <a:t> - </a:t>
            </a:r>
            <a:r>
              <a:rPr lang="en-US" dirty="0" smtClean="0"/>
              <a:t>use FCC_2017s_stu_fed_child.csv to demonstrate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211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ITC Staff - If there are</a:t>
            </a:r>
            <a:r>
              <a:rPr lang="en-US" baseline="0" dirty="0" smtClean="0"/>
              <a:t> a large number of No SSID/LEA Match messages, verify that the process to load names is working properly.  Consider using the VLOOKUP process from the Basic Excel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320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445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Presenter-</a:t>
            </a:r>
            <a:r>
              <a:rPr lang="en-US" baseline="0" dirty="0" smtClean="0"/>
              <a:t> Insert your contact information on </a:t>
            </a:r>
            <a:r>
              <a:rPr lang="en-US" baseline="0" smtClean="0"/>
              <a:t>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32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48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explain where the FN270 </a:t>
            </a:r>
            <a:r>
              <a:rPr lang="en-US" baseline="0" dirty="0" smtClean="0"/>
              <a:t>element and the </a:t>
            </a:r>
            <a:r>
              <a:rPr lang="en-US" dirty="0" smtClean="0"/>
              <a:t>GE Record</a:t>
            </a:r>
            <a:r>
              <a:rPr lang="en-US" baseline="0" dirty="0" smtClean="0"/>
              <a:t> are located in the student information system (SIS)  Recommend that attendees refer to the EMIS Manual for guidance as to valid FN270 and GE Record LRE options.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29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demonstrate filtering on the USDOE_CHILD_COUNT_FLAG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525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demonstrate each of these suggested</a:t>
            </a:r>
            <a:r>
              <a:rPr lang="en-US" baseline="0" dirty="0" smtClean="0"/>
              <a:t>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9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Presenter-</a:t>
            </a:r>
            <a:r>
              <a:rPr lang="en-US" baseline="0" dirty="0" smtClean="0"/>
              <a:t> Mention again that references to ”DCC” on the report are from the previous name “December Child Count”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52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can</a:t>
            </a:r>
            <a:r>
              <a:rPr lang="en-US" baseline="0" dirty="0" smtClean="0"/>
              <a:t> demonstrate filtering and also show where this data can be found in the student information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D76B5-9437-466B-8333-8FA70E451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5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1CE-4BB3-4F72-89E0-18708EFB743E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9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0BC0-7EAC-47A4-A93C-BDF7163D06B1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48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2B3-9686-493A-BA07-7CCF2F794032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40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6FF3-F435-44A6-BEEB-5095E6A5677B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1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1890-79B9-4E05-BC90-1DB40E47C321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F118-D907-4C21-B955-C9AB5CBA3162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9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7F2B-C696-4080-95DF-D657F83B86E2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7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6A99-3529-40AF-B836-17771EDD5E0E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43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2560-F1E9-4557-B6E9-D59FCD2C1080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5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6295-E2CB-4E55-97C7-11EF5CF541B9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6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4C6-6958-40D5-A937-07EC836944D0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67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0F24-54DC-45B4-9DCD-F35D683E9FCE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DB03-7057-184B-9DF0-B5FFC5E388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-3043233" y="2971800"/>
            <a:ext cx="68580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8400" y="6119545"/>
            <a:ext cx="905244" cy="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41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EMIS Special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Reports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06810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USDOE Child Count Flag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503"/>
            <a:ext cx="107823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USDOE_CHILD_COUNT_FLAG </a:t>
            </a:r>
            <a:r>
              <a:rPr lang="en-US" sz="3200" dirty="0" smtClean="0"/>
              <a:t>values</a:t>
            </a:r>
          </a:p>
          <a:p>
            <a:pPr lvl="1"/>
            <a:r>
              <a:rPr lang="en-US" sz="3200" dirty="0" smtClean="0"/>
              <a:t>Y – Student included in the Federal Child Count</a:t>
            </a:r>
          </a:p>
          <a:p>
            <a:pPr lvl="1"/>
            <a:r>
              <a:rPr lang="en-US" sz="3200" dirty="0" smtClean="0"/>
              <a:t>N – Student not included in the Federal Child Count</a:t>
            </a:r>
          </a:p>
          <a:p>
            <a:pPr lvl="1"/>
            <a:r>
              <a:rPr lang="en-US" sz="3200" dirty="0" smtClean="0"/>
              <a:t>In some cases, the flag can be set to “Y” but the student is still excluded</a:t>
            </a:r>
          </a:p>
          <a:p>
            <a:pPr lvl="2"/>
            <a:r>
              <a:rPr lang="en-US" sz="2800" dirty="0" smtClean="0"/>
              <a:t>LRE = IENS, for example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3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27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DIST_LRE_SOURCE_DESCR</a:t>
            </a:r>
          </a:p>
          <a:p>
            <a:pPr lvl="1"/>
            <a:r>
              <a:rPr lang="en-US" sz="2600" dirty="0" smtClean="0"/>
              <a:t>“Student Age not 3-21” and then view the values for these students in the AGE column. Verify the student’s date of birth</a:t>
            </a:r>
          </a:p>
          <a:p>
            <a:r>
              <a:rPr lang="en-US" sz="2600" dirty="0" smtClean="0"/>
              <a:t>AGE 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V</a:t>
            </a:r>
            <a:r>
              <a:rPr lang="en-US" sz="2600" dirty="0" smtClean="0"/>
              <a:t>iew students age 3-5 and look for a preschool LRE in either </a:t>
            </a:r>
            <a:r>
              <a:rPr lang="en-US" sz="2600" dirty="0"/>
              <a:t>the SPECED_OUTCM_CODE </a:t>
            </a:r>
            <a:r>
              <a:rPr lang="en-US" sz="2600" dirty="0" smtClean="0"/>
              <a:t>or </a:t>
            </a:r>
            <a:r>
              <a:rPr lang="en-US" sz="2600" dirty="0"/>
              <a:t>UPDATE_OCT_31_IEP_OUTCM_CODE </a:t>
            </a:r>
            <a:r>
              <a:rPr lang="en-US" sz="2600" dirty="0" smtClean="0"/>
              <a:t>columns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View students age 6-21 </a:t>
            </a:r>
            <a:r>
              <a:rPr lang="en-US" sz="2600" dirty="0"/>
              <a:t>and look for a </a:t>
            </a:r>
            <a:r>
              <a:rPr lang="en-US" sz="2600" dirty="0" smtClean="0"/>
              <a:t>school age </a:t>
            </a:r>
            <a:r>
              <a:rPr lang="en-US" sz="2600" dirty="0"/>
              <a:t>LRE in either the SPECED_OUTCM_CODE or UPDATE_OCT_31_IEP_OUTCM_CODE columns</a:t>
            </a:r>
            <a:endParaRPr lang="en-US" sz="2600" dirty="0" smtClean="0"/>
          </a:p>
          <a:p>
            <a:r>
              <a:rPr lang="en-US" sz="2600" dirty="0" smtClean="0"/>
              <a:t>DISAB_CNDTN_CODE </a:t>
            </a:r>
          </a:p>
          <a:p>
            <a:pPr lvl="1"/>
            <a:r>
              <a:rPr lang="en-US" sz="2600" dirty="0" smtClean="0"/>
              <a:t>Verify that disability codes have been entered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91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Column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ndicates </a:t>
            </a:r>
            <a:r>
              <a:rPr lang="en-US" sz="3200" dirty="0"/>
              <a:t>the status of a student as it relates to inclusion in the </a:t>
            </a:r>
            <a:r>
              <a:rPr lang="en-US" sz="3200" dirty="0" smtClean="0"/>
              <a:t>count</a:t>
            </a:r>
          </a:p>
          <a:p>
            <a:r>
              <a:rPr lang="en-US" sz="3200" dirty="0" smtClean="0"/>
              <a:t>Indicates that </a:t>
            </a:r>
            <a:r>
              <a:rPr lang="en-US" sz="3200" dirty="0"/>
              <a:t>a data issue </a:t>
            </a:r>
            <a:r>
              <a:rPr lang="en-US" sz="3200" dirty="0" smtClean="0"/>
              <a:t>exists or that no errors are detected </a:t>
            </a:r>
          </a:p>
          <a:p>
            <a:r>
              <a:rPr lang="en-US" sz="3200" dirty="0" smtClean="0"/>
              <a:t>Data with no errors on the report should still be reviewed for accuracy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8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1325563"/>
          </a:xfrm>
        </p:spPr>
        <p:txBody>
          <a:bodyPr/>
          <a:lstStyle/>
          <a:p>
            <a:r>
              <a:rPr lang="en-US" b="1" dirty="0" smtClean="0"/>
              <a:t>Status Code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427"/>
            <a:ext cx="10515600" cy="455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A </a:t>
            </a:r>
          </a:p>
          <a:p>
            <a:pPr lvl="1"/>
            <a:r>
              <a:rPr lang="en-US" sz="3200" b="1" dirty="0" smtClean="0"/>
              <a:t>Oct 31 </a:t>
            </a:r>
            <a:r>
              <a:rPr lang="en-US" sz="3200" b="1" dirty="0"/>
              <a:t>FD does not show a </a:t>
            </a:r>
            <a:r>
              <a:rPr lang="en-US" sz="3200" b="1" dirty="0" smtClean="0"/>
              <a:t>disability</a:t>
            </a:r>
          </a:p>
          <a:p>
            <a:pPr lvl="1"/>
            <a:r>
              <a:rPr lang="en-US" sz="3200" dirty="0" smtClean="0"/>
              <a:t>View the student’s disability condition element on the Student </a:t>
            </a:r>
            <a:r>
              <a:rPr lang="en-US" sz="3200" dirty="0"/>
              <a:t>Attributes - Effective Date </a:t>
            </a:r>
            <a:r>
              <a:rPr lang="en-US" sz="3200" dirty="0" smtClean="0"/>
              <a:t>(FD) Record and verify that the disability condition is being reported correctly as of October 31</a:t>
            </a:r>
          </a:p>
          <a:p>
            <a:pPr lvl="1"/>
            <a:r>
              <a:rPr lang="en-US" sz="3200" dirty="0" smtClean="0"/>
              <a:t>If the student’s FD Record start date is incorrect, make the correction and submit updated EMIS data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C</a:t>
            </a:r>
            <a:endParaRPr lang="en-US" sz="3200" dirty="0"/>
          </a:p>
          <a:p>
            <a:pPr lvl="1"/>
            <a:r>
              <a:rPr lang="en-US" sz="3200" b="1" dirty="0" smtClean="0"/>
              <a:t>Most </a:t>
            </a:r>
            <a:r>
              <a:rPr lang="en-US" sz="3200" b="1" dirty="0"/>
              <a:t>recent IEP shows exit </a:t>
            </a:r>
            <a:r>
              <a:rPr lang="en-US" sz="3200" b="1" dirty="0" smtClean="0"/>
              <a:t>outcome</a:t>
            </a:r>
          </a:p>
          <a:p>
            <a:pPr lvl="1"/>
            <a:r>
              <a:rPr lang="en-US" sz="3200" dirty="0" smtClean="0"/>
              <a:t>Verify outcome of the most recent Evaluation Team Report (ETR)</a:t>
            </a:r>
          </a:p>
          <a:p>
            <a:pPr lvl="1"/>
            <a:r>
              <a:rPr lang="en-US" sz="3200" dirty="0" smtClean="0"/>
              <a:t>If the student exited special education, the student’s disability code should be reported with an end date of the exit ETR event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6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D</a:t>
            </a:r>
            <a:endParaRPr lang="en-US" sz="3200" dirty="0"/>
          </a:p>
          <a:p>
            <a:pPr lvl="1"/>
            <a:r>
              <a:rPr lang="en-US" sz="3200" b="1" dirty="0" smtClean="0"/>
              <a:t>Age </a:t>
            </a:r>
            <a:r>
              <a:rPr lang="en-US" sz="3200" b="1" dirty="0"/>
              <a:t>is outside 3 to </a:t>
            </a:r>
            <a:r>
              <a:rPr lang="en-US" sz="3200" b="1" dirty="0" smtClean="0"/>
              <a:t>21</a:t>
            </a:r>
            <a:endParaRPr lang="en-US" sz="3200" b="1" dirty="0"/>
          </a:p>
          <a:p>
            <a:pPr lvl="1"/>
            <a:r>
              <a:rPr lang="en-US" sz="3200" dirty="0"/>
              <a:t>View the student’s reported date of birth on the </a:t>
            </a:r>
            <a:r>
              <a:rPr lang="en-US" sz="3200" dirty="0" smtClean="0"/>
              <a:t>Student Demographic (GI) Record </a:t>
            </a:r>
            <a:r>
              <a:rPr lang="en-US" sz="3200" dirty="0"/>
              <a:t>to confirm </a:t>
            </a:r>
            <a:r>
              <a:rPr lang="en-US" sz="3200" dirty="0" smtClean="0"/>
              <a:t>age</a:t>
            </a:r>
          </a:p>
          <a:p>
            <a:pPr lvl="1"/>
            <a:r>
              <a:rPr lang="en-US" sz="3200" dirty="0"/>
              <a:t>If the student’s </a:t>
            </a:r>
            <a:r>
              <a:rPr lang="en-US" sz="3200" dirty="0" smtClean="0"/>
              <a:t>date of birth is </a:t>
            </a:r>
            <a:r>
              <a:rPr lang="en-US" sz="3200" dirty="0"/>
              <a:t>incorrect, make the correction and submit updated EMIS </a:t>
            </a:r>
            <a:r>
              <a:rPr lang="en-US" sz="3200" dirty="0" smtClean="0"/>
              <a:t>data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431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Status Code 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DCC_Status_Code</a:t>
            </a:r>
            <a:r>
              <a:rPr lang="en-US" sz="3600" dirty="0" smtClean="0"/>
              <a:t> </a:t>
            </a:r>
            <a:r>
              <a:rPr lang="en-US" sz="3600" dirty="0"/>
              <a:t>= G</a:t>
            </a:r>
            <a:endParaRPr lang="en-US" sz="3600" dirty="0" smtClean="0"/>
          </a:p>
          <a:p>
            <a:pPr lvl="1"/>
            <a:r>
              <a:rPr lang="en-US" sz="3100" b="1" dirty="0" smtClean="0"/>
              <a:t>Unable </a:t>
            </a:r>
            <a:r>
              <a:rPr lang="en-US" sz="3100" b="1" dirty="0"/>
              <a:t>to translate </a:t>
            </a:r>
            <a:r>
              <a:rPr lang="en-US" sz="3100" b="1" dirty="0" smtClean="0"/>
              <a:t>LRE-must </a:t>
            </a:r>
            <a:r>
              <a:rPr lang="en-US" sz="3100" b="1" dirty="0"/>
              <a:t>report </a:t>
            </a:r>
            <a:r>
              <a:rPr lang="en-US" sz="3100" b="1" dirty="0" smtClean="0"/>
              <a:t>FN270</a:t>
            </a:r>
          </a:p>
          <a:p>
            <a:pPr lvl="1"/>
            <a:r>
              <a:rPr lang="en-US" sz="3100" dirty="0" smtClean="0"/>
              <a:t>The FCC uses age to determine the USDOE LRE Code</a:t>
            </a:r>
          </a:p>
          <a:p>
            <a:pPr lvl="1"/>
            <a:r>
              <a:rPr lang="en-US" sz="3100" dirty="0" smtClean="0"/>
              <a:t>As of October 31 the student’s IEP Outcome (LRE) must agree with the student’s age </a:t>
            </a:r>
          </a:p>
          <a:p>
            <a:pPr lvl="2"/>
            <a:r>
              <a:rPr lang="en-US" sz="2700" dirty="0" smtClean="0"/>
              <a:t>Students 3 through 5 = preschool LRE</a:t>
            </a:r>
          </a:p>
          <a:p>
            <a:pPr lvl="2"/>
            <a:r>
              <a:rPr lang="en-US" sz="2700" dirty="0" smtClean="0"/>
              <a:t>Students 6 through 21 = school-aged LRE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6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P</a:t>
            </a:r>
            <a:endParaRPr lang="en-US" sz="3200" dirty="0"/>
          </a:p>
          <a:p>
            <a:pPr lvl="1"/>
            <a:r>
              <a:rPr lang="en-US" sz="3200" b="1" dirty="0" smtClean="0"/>
              <a:t>Most </a:t>
            </a:r>
            <a:r>
              <a:rPr lang="en-US" sz="3200" b="1" dirty="0"/>
              <a:t>recent IEP is CIEP should be </a:t>
            </a:r>
            <a:r>
              <a:rPr lang="en-US" sz="3200" b="1" dirty="0" smtClean="0"/>
              <a:t>no disability</a:t>
            </a:r>
            <a:endParaRPr lang="en-US" sz="3200" b="1" dirty="0"/>
          </a:p>
          <a:p>
            <a:pPr lvl="1"/>
            <a:r>
              <a:rPr lang="en-US" sz="3200" dirty="0"/>
              <a:t>Verify the CIEP event and confirm that the student’s disability code is being reported with </a:t>
            </a:r>
            <a:r>
              <a:rPr lang="en-US" sz="3200" dirty="0" smtClean="0"/>
              <a:t>the </a:t>
            </a:r>
            <a:r>
              <a:rPr lang="en-US" sz="3200" dirty="0"/>
              <a:t>end date of the CIEP event </a:t>
            </a:r>
          </a:p>
          <a:p>
            <a:pPr lvl="1"/>
            <a:r>
              <a:rPr lang="en-US" sz="3200" dirty="0"/>
              <a:t>If the student’s </a:t>
            </a:r>
            <a:r>
              <a:rPr lang="en-US" sz="3200" dirty="0" smtClean="0"/>
              <a:t>disability code on the Student Attributes -  Effective Date </a:t>
            </a:r>
            <a:r>
              <a:rPr lang="en-US" sz="3200" dirty="0"/>
              <a:t>(FD) </a:t>
            </a:r>
            <a:r>
              <a:rPr lang="en-US" sz="3200" dirty="0" smtClean="0"/>
              <a:t>Record does not have an end date, </a:t>
            </a:r>
            <a:r>
              <a:rPr lang="en-US" sz="3200" dirty="0"/>
              <a:t>make the correction and submit updated EMIS </a:t>
            </a:r>
            <a:r>
              <a:rPr lang="en-US" sz="3200" dirty="0" smtClean="0"/>
              <a:t>data</a:t>
            </a: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2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R</a:t>
            </a:r>
            <a:endParaRPr lang="en-US" sz="3200" dirty="0"/>
          </a:p>
          <a:p>
            <a:pPr lvl="1"/>
            <a:r>
              <a:rPr lang="en-US" sz="3200" b="1" dirty="0" smtClean="0"/>
              <a:t>No </a:t>
            </a:r>
            <a:r>
              <a:rPr lang="en-US" sz="3200" b="1" dirty="0"/>
              <a:t>LRE reported – assigned no services </a:t>
            </a:r>
            <a:r>
              <a:rPr lang="en-US" sz="3200" b="1" dirty="0" smtClean="0"/>
              <a:t>LRE</a:t>
            </a:r>
            <a:endParaRPr lang="en-US" sz="3200" b="1" dirty="0"/>
          </a:p>
          <a:p>
            <a:pPr lvl="1"/>
            <a:r>
              <a:rPr lang="en-US" sz="3200" dirty="0"/>
              <a:t>Verify the student’s special education event records as of October </a:t>
            </a:r>
            <a:r>
              <a:rPr lang="en-US" sz="3200" dirty="0" smtClean="0"/>
              <a:t>31</a:t>
            </a:r>
          </a:p>
          <a:p>
            <a:pPr lvl="1"/>
            <a:r>
              <a:rPr lang="en-US" sz="3200" dirty="0" smtClean="0"/>
              <a:t>Is there an IEP event that needs to be entered? </a:t>
            </a:r>
            <a:endParaRPr lang="en-US" sz="3200" dirty="0"/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there is no IEP reported, does the situation qualify for an NIEP event to be </a:t>
            </a:r>
            <a:r>
              <a:rPr lang="en-US" sz="3200" dirty="0" smtClean="0"/>
              <a:t>reported? </a:t>
            </a:r>
          </a:p>
          <a:p>
            <a:pPr lvl="1"/>
            <a:r>
              <a:rPr lang="en-US" sz="3200" dirty="0"/>
              <a:t>If the student’s </a:t>
            </a:r>
            <a:r>
              <a:rPr lang="en-US" sz="3200" dirty="0" smtClean="0"/>
              <a:t>special education record is </a:t>
            </a:r>
            <a:r>
              <a:rPr lang="en-US" sz="3200" dirty="0"/>
              <a:t>incorrect, make the correction and submit updated EMIS </a:t>
            </a:r>
            <a:r>
              <a:rPr lang="en-US" sz="3200" dirty="0" smtClean="0"/>
              <a:t>data</a:t>
            </a:r>
            <a:endParaRPr lang="en-US" sz="3200" dirty="0"/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8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Explanation of NIEP Date Type - No IEP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Autofit/>
          </a:bodyPr>
          <a:lstStyle/>
          <a:p>
            <a:r>
              <a:rPr lang="en-US" sz="2600" dirty="0" smtClean="0"/>
              <a:t>NIEP is reported when services are being provided without an active IEP</a:t>
            </a:r>
          </a:p>
          <a:p>
            <a:r>
              <a:rPr lang="en-US" sz="2600" dirty="0" smtClean="0"/>
              <a:t>NIEP cannot </a:t>
            </a:r>
            <a:r>
              <a:rPr lang="en-US" sz="2600" dirty="0"/>
              <a:t>be used prior to an Initial IEP being in </a:t>
            </a:r>
            <a:r>
              <a:rPr lang="en-US" sz="2600" dirty="0" smtClean="0"/>
              <a:t>place</a:t>
            </a:r>
          </a:p>
          <a:p>
            <a:r>
              <a:rPr lang="en-US" sz="2600" dirty="0" smtClean="0"/>
              <a:t>NIEP events can only be reported in specific situations</a:t>
            </a:r>
          </a:p>
          <a:p>
            <a:pPr lvl="1"/>
            <a:r>
              <a:rPr lang="en-US" dirty="0" smtClean="0"/>
              <a:t>Student newly transferred in; IEP adoption determination not complete; services being provided based on prior IEP</a:t>
            </a:r>
            <a:endParaRPr lang="en-US" dirty="0"/>
          </a:p>
          <a:p>
            <a:pPr lvl="1"/>
            <a:r>
              <a:rPr lang="en-US" dirty="0" smtClean="0"/>
              <a:t>IEP expired; new IEP not in place; services being provided based on prior IEP</a:t>
            </a:r>
          </a:p>
          <a:p>
            <a:pPr lvl="1"/>
            <a:r>
              <a:rPr lang="en-US" dirty="0" smtClean="0"/>
              <a:t>IEP current, but not reported to EMIS in prior collection; services provided based on current IEP</a:t>
            </a:r>
            <a:endParaRPr lang="en-US" dirty="0"/>
          </a:p>
          <a:p>
            <a:r>
              <a:rPr lang="en-US" sz="2600" dirty="0" smtClean="0"/>
              <a:t>Refer to the EMIS Manual Section 2.13 Student Special Education (GE) Record for additional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9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r>
              <a:rPr lang="en-US" sz="3600" dirty="0"/>
              <a:t>EMIS Federal Child Count </a:t>
            </a:r>
            <a:r>
              <a:rPr lang="en-US" sz="3600" dirty="0" smtClean="0"/>
              <a:t>Reports</a:t>
            </a:r>
            <a:endParaRPr lang="en-US" sz="3600" dirty="0"/>
          </a:p>
          <a:p>
            <a:pPr lvl="1"/>
            <a:r>
              <a:rPr lang="en-US" sz="4000" dirty="0"/>
              <a:t>2017s_stu_fed_child.csv – detail report</a:t>
            </a:r>
          </a:p>
          <a:p>
            <a:pPr lvl="1"/>
            <a:r>
              <a:rPr lang="en-US" sz="4000" dirty="0"/>
              <a:t>2017s_stu_fed_child.pdf – summary report</a:t>
            </a:r>
          </a:p>
          <a:p>
            <a:r>
              <a:rPr lang="en-US" sz="3600" dirty="0"/>
              <a:t>Data Collector</a:t>
            </a:r>
          </a:p>
          <a:p>
            <a:pPr lvl="1"/>
            <a:r>
              <a:rPr lang="en-US" sz="3600" dirty="0"/>
              <a:t>FTE Detail</a:t>
            </a:r>
          </a:p>
          <a:p>
            <a:pPr lvl="1"/>
            <a:r>
              <a:rPr lang="en-US" sz="3600" dirty="0"/>
              <a:t>FTE Adjustment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53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S </a:t>
            </a:r>
          </a:p>
          <a:p>
            <a:pPr lvl="1"/>
            <a:r>
              <a:rPr lang="en-US" sz="3200" b="1" dirty="0" smtClean="0"/>
              <a:t>Does </a:t>
            </a:r>
            <a:r>
              <a:rPr lang="en-US" sz="3200" b="1" dirty="0"/>
              <a:t>not meet inclusion filter in this </a:t>
            </a:r>
            <a:r>
              <a:rPr lang="en-US" sz="3200" b="1" dirty="0" smtClean="0"/>
              <a:t>district</a:t>
            </a:r>
          </a:p>
          <a:p>
            <a:pPr lvl="1"/>
            <a:r>
              <a:rPr lang="en-US" sz="3200" dirty="0" smtClean="0"/>
              <a:t>Review Student Standing (FS) </a:t>
            </a:r>
            <a:r>
              <a:rPr lang="en-US" sz="3200" dirty="0"/>
              <a:t>c</a:t>
            </a:r>
            <a:r>
              <a:rPr lang="en-US" sz="3200" dirty="0" smtClean="0"/>
              <a:t>oding </a:t>
            </a:r>
          </a:p>
          <a:p>
            <a:pPr lvl="1"/>
            <a:r>
              <a:rPr lang="en-US" sz="3200" dirty="0" smtClean="0"/>
              <a:t>Refer to the Federal Child Count Report Explanation, section “Include in USDOE Count” </a:t>
            </a:r>
          </a:p>
          <a:p>
            <a:pPr lvl="1"/>
            <a:r>
              <a:rPr lang="en-US" sz="3200" dirty="0"/>
              <a:t>O</a:t>
            </a:r>
            <a:r>
              <a:rPr lang="en-US" sz="3200" dirty="0" smtClean="0"/>
              <a:t>pen enrolled in and court placed in students often have this status at the educating district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Students Reported by Multiple Districts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Student counts where Reporting IRN = District of Residence IRN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~OR~ counts where Reporting IRN is reporting a How Received 	code of M (Community School) or K (STEM District)</a:t>
            </a:r>
          </a:p>
          <a:p>
            <a:pPr marL="0" indent="0">
              <a:buNone/>
            </a:pPr>
            <a:r>
              <a:rPr lang="en-US" dirty="0" smtClean="0"/>
              <a:t>2. If entities are claiming the student in the same way (as above),	then the student is included at the entity with the later 	Admission Date</a:t>
            </a:r>
          </a:p>
          <a:p>
            <a:pPr marL="0" indent="0">
              <a:buNone/>
            </a:pPr>
            <a:r>
              <a:rPr lang="en-US" dirty="0" smtClean="0"/>
              <a:t>3. If entities are claiming the student in the same way as in number 1 	and reporting the student with the same admission date, then 	the student will not count for any district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9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T</a:t>
            </a:r>
            <a:endParaRPr lang="en-US" sz="3200" dirty="0"/>
          </a:p>
          <a:p>
            <a:pPr lvl="1"/>
            <a:r>
              <a:rPr lang="en-US" sz="3200" b="1" dirty="0" smtClean="0"/>
              <a:t>Student </a:t>
            </a:r>
            <a:r>
              <a:rPr lang="en-US" sz="3200" b="1" dirty="0"/>
              <a:t>in ###### (IRN) - does not count in your </a:t>
            </a:r>
            <a:r>
              <a:rPr lang="en-US" sz="3200" b="1" dirty="0" smtClean="0"/>
              <a:t>district</a:t>
            </a:r>
            <a:endParaRPr lang="en-US" sz="3200" b="1" dirty="0"/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tudent </a:t>
            </a:r>
            <a:r>
              <a:rPr lang="en-US" sz="3200" dirty="0"/>
              <a:t>counts at the IRN in the status code </a:t>
            </a:r>
            <a:r>
              <a:rPr lang="en-US" sz="3200" dirty="0" smtClean="0"/>
              <a:t>message </a:t>
            </a:r>
          </a:p>
          <a:p>
            <a:pPr lvl="1"/>
            <a:r>
              <a:rPr lang="en-US" sz="3200" dirty="0" smtClean="0"/>
              <a:t>Review data in ODDEX to compare how data is being reported</a:t>
            </a:r>
          </a:p>
          <a:p>
            <a:pPr lvl="1"/>
            <a:r>
              <a:rPr lang="en-US" sz="3200" dirty="0" smtClean="0"/>
              <a:t>Communicate with the district in the Status Code Message to determine how this student should be reported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Code 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U</a:t>
            </a:r>
          </a:p>
          <a:p>
            <a:pPr lvl="1"/>
            <a:r>
              <a:rPr lang="en-US" sz="3200" b="1" dirty="0" smtClean="0"/>
              <a:t>Student </a:t>
            </a:r>
            <a:r>
              <a:rPr lang="en-US" sz="3200" b="1" dirty="0"/>
              <a:t>excluded – conflict in where they should </a:t>
            </a:r>
            <a:r>
              <a:rPr lang="en-US" sz="3200" b="1" dirty="0" smtClean="0"/>
              <a:t>count</a:t>
            </a:r>
            <a:endParaRPr lang="en-US" sz="3200" b="1" dirty="0"/>
          </a:p>
          <a:p>
            <a:pPr lvl="1"/>
            <a:r>
              <a:rPr lang="en-US" sz="3200" dirty="0" smtClean="0"/>
              <a:t>Could not </a:t>
            </a:r>
            <a:r>
              <a:rPr lang="en-US" sz="3200" dirty="0"/>
              <a:t>determine where this student should count and the student will not be counted </a:t>
            </a:r>
            <a:r>
              <a:rPr lang="en-US" sz="3200" dirty="0" smtClean="0"/>
              <a:t>anywhere </a:t>
            </a:r>
          </a:p>
          <a:p>
            <a:pPr lvl="1"/>
            <a:r>
              <a:rPr lang="en-US" sz="3200" dirty="0" smtClean="0"/>
              <a:t>Review </a:t>
            </a:r>
            <a:r>
              <a:rPr lang="en-US" sz="3200" dirty="0"/>
              <a:t>data in ODDEX to compare how data is being reported</a:t>
            </a:r>
          </a:p>
          <a:p>
            <a:pPr lvl="1"/>
            <a:r>
              <a:rPr lang="en-US" sz="3200" dirty="0"/>
              <a:t>Communicate with the district in the Status Code Message </a:t>
            </a:r>
            <a:r>
              <a:rPr lang="en-US" sz="3200" dirty="0" smtClean="0"/>
              <a:t>to determine </a:t>
            </a:r>
            <a:r>
              <a:rPr lang="en-US" sz="3200" dirty="0"/>
              <a:t>how this student should be reported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5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Status Code </a:t>
            </a:r>
            <a:r>
              <a:rPr lang="en-US" sz="4000" b="1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DCC_Status_Code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V</a:t>
            </a:r>
            <a:endParaRPr lang="en-US" sz="3200" dirty="0"/>
          </a:p>
          <a:p>
            <a:pPr lvl="1"/>
            <a:r>
              <a:rPr lang="en-US" sz="3200" b="1" dirty="0" smtClean="0"/>
              <a:t>No </a:t>
            </a:r>
            <a:r>
              <a:rPr lang="en-US" sz="3200" b="1" dirty="0"/>
              <a:t>errors identified in ODE </a:t>
            </a:r>
            <a:r>
              <a:rPr lang="en-US" sz="3200" b="1" dirty="0" smtClean="0"/>
              <a:t>processing</a:t>
            </a:r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ata for the students should still be reviewed for accuracy</a:t>
            </a:r>
          </a:p>
          <a:p>
            <a:pPr lvl="1"/>
            <a:r>
              <a:rPr lang="en-US" sz="3200" dirty="0" smtClean="0"/>
              <a:t>Apply filters to verify elements such as disability conditions and LREs</a:t>
            </a:r>
          </a:p>
          <a:p>
            <a:pPr lvl="1"/>
            <a:r>
              <a:rPr lang="en-US" sz="3200" dirty="0" smtClean="0"/>
              <a:t>District staff can be very helpful in verifying data accuracy and completeness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8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3754" y="1746738"/>
            <a:ext cx="11512061" cy="19343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Federal_Child</a:t>
            </a:r>
            <a:r>
              <a:rPr lang="en-US" b="1" dirty="0" smtClean="0"/>
              <a:t> Count</a:t>
            </a:r>
            <a:br>
              <a:rPr lang="en-US" b="1" dirty="0" smtClean="0"/>
            </a:br>
            <a:r>
              <a:rPr lang="en-US" b="1" dirty="0" smtClean="0"/>
              <a:t>PDF Summary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8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Federal Child Count Summary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STU_FED_CHILD.PDF report is 15 pages long</a:t>
            </a:r>
          </a:p>
          <a:p>
            <a:r>
              <a:rPr lang="en-US" sz="3200" dirty="0" smtClean="0"/>
              <a:t>Page 1 – Students with disabilities age 3 to 5 as of October 31</a:t>
            </a:r>
          </a:p>
          <a:p>
            <a:r>
              <a:rPr lang="en-US" sz="3200" dirty="0" smtClean="0"/>
              <a:t>Page 2 through 14 – Students reported by disability condition, ages 6 to 21 sorted by LRE Option</a:t>
            </a:r>
          </a:p>
          <a:p>
            <a:r>
              <a:rPr lang="en-US" sz="3200" dirty="0" smtClean="0"/>
              <a:t>Page 15 – Statement of Assurance</a:t>
            </a:r>
          </a:p>
          <a:p>
            <a:r>
              <a:rPr lang="en-US" sz="3200" dirty="0" smtClean="0"/>
              <a:t>Review </a:t>
            </a:r>
            <a:r>
              <a:rPr lang="en-US" sz="3200" dirty="0"/>
              <a:t>this report after verifying the </a:t>
            </a:r>
            <a:r>
              <a:rPr lang="en-US" sz="3200" dirty="0" smtClean="0"/>
              <a:t>CSV Detail Report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70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Report – Specific Categories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9898"/>
          <a:stretch/>
        </p:blipFill>
        <p:spPr>
          <a:xfrm>
            <a:off x="838200" y="1447802"/>
            <a:ext cx="10515600" cy="4739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2701" y="2613007"/>
            <a:ext cx="1078302" cy="298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6638" y="2630122"/>
            <a:ext cx="621323" cy="2813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77692" y="2630122"/>
            <a:ext cx="501753" cy="293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70860" y="2990276"/>
            <a:ext cx="3502617" cy="409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84854" y="2609694"/>
            <a:ext cx="16928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Filter = AGE is 3,4,5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9309" y="5122205"/>
            <a:ext cx="415524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Second Filter = USDOE_LEAST_</a:t>
            </a:r>
          </a:p>
          <a:p>
            <a:r>
              <a:rPr lang="en-US" sz="2400" b="1" dirty="0" smtClean="0"/>
              <a:t>RSTRCT_ENVMNT_CO is IE51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3808421" y="3759170"/>
            <a:ext cx="386861" cy="232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96863" y="3087458"/>
            <a:ext cx="3687991" cy="212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 flipV="1">
            <a:off x="4196863" y="3991585"/>
            <a:ext cx="2842446" cy="1546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Detail Report – Specific Categories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33821"/>
            <a:ext cx="11170333" cy="4301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63806" y="1198107"/>
            <a:ext cx="169398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Filter = AGE is 3,4,5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6383" y="1285839"/>
            <a:ext cx="58677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Second Filter = USDOE_CHILD_COUNT_FLAG is IE51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684127" y="1544471"/>
            <a:ext cx="786055" cy="4291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34345" y="1544471"/>
            <a:ext cx="474188" cy="4265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15919" y="2116836"/>
            <a:ext cx="1850397" cy="652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982200" y="2029104"/>
            <a:ext cx="1789239" cy="590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78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Report - Students with Errors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8420" y="1308792"/>
            <a:ext cx="10817817" cy="5085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15512" y="2828975"/>
            <a:ext cx="515815" cy="1992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4126" y="2793423"/>
            <a:ext cx="1033769" cy="1992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11815" y="2783410"/>
            <a:ext cx="532904" cy="2093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8846" y="2791188"/>
            <a:ext cx="35696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First filter = AGE is 3,4,5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4692" y="5596502"/>
            <a:ext cx="51200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Second filter </a:t>
            </a:r>
            <a:r>
              <a:rPr lang="en-US" sz="2400" b="1" dirty="0" smtClean="0"/>
              <a:t>= USDOE_LEAST_RSTRCT</a:t>
            </a:r>
          </a:p>
          <a:p>
            <a:r>
              <a:rPr lang="en-US" sz="2400" b="1" dirty="0" smtClean="0"/>
              <a:t>_ENVMNT_CO </a:t>
            </a:r>
            <a:r>
              <a:rPr lang="en-US" sz="2400" b="1" dirty="0"/>
              <a:t>is </a:t>
            </a:r>
            <a:r>
              <a:rPr lang="en-US" sz="2400" b="1" dirty="0" smtClean="0"/>
              <a:t>BLANK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838200" y="3253955"/>
            <a:ext cx="3640810" cy="412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724827" y="3903785"/>
            <a:ext cx="821410" cy="168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28116" y="3006845"/>
            <a:ext cx="2168766" cy="232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9704746" y="5145437"/>
            <a:ext cx="1423037" cy="86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5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01240"/>
            <a:ext cx="10515600" cy="2209800"/>
          </a:xfrm>
        </p:spPr>
        <p:txBody>
          <a:bodyPr/>
          <a:lstStyle/>
          <a:p>
            <a:pPr algn="ctr"/>
            <a:r>
              <a:rPr lang="en-US" dirty="0" smtClean="0"/>
              <a:t>The Federal Child Count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Detail Report – Students with Errors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424" y="1675680"/>
            <a:ext cx="11165456" cy="29738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44582" y="1973681"/>
            <a:ext cx="3261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First filter = AGE is 3,4,5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88890" y="1690688"/>
            <a:ext cx="439615" cy="293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7750" y="4853354"/>
            <a:ext cx="617366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Second filter = USDOE_LEAST_RSTRCT_ENVMNT_CO is BLANK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8758" y="1690688"/>
            <a:ext cx="766502" cy="293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219592" y="2435346"/>
            <a:ext cx="1389105" cy="565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91150" y="3157125"/>
            <a:ext cx="1381609" cy="1696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/>
          <a:lstStyle/>
          <a:p>
            <a:r>
              <a:rPr lang="en-US" b="1" dirty="0" smtClean="0"/>
              <a:t>Summary Report - Statement of Assurance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200" y="1177871"/>
            <a:ext cx="6136037" cy="56549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9253" y="2133598"/>
            <a:ext cx="4488395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match the Statement of </a:t>
            </a:r>
          </a:p>
          <a:p>
            <a:r>
              <a:rPr lang="en-US" sz="2400" b="1" dirty="0" smtClean="0"/>
              <a:t>Assurance with the CSV file,</a:t>
            </a:r>
          </a:p>
          <a:p>
            <a:r>
              <a:rPr lang="en-US" sz="2400" b="1" dirty="0" smtClean="0"/>
              <a:t> apply the following filters:</a:t>
            </a:r>
          </a:p>
          <a:p>
            <a:r>
              <a:rPr lang="en-US" sz="2400" b="1" dirty="0" smtClean="0"/>
              <a:t>Filter 1 = USDOE_CHILD_COUNT</a:t>
            </a:r>
          </a:p>
          <a:p>
            <a:r>
              <a:rPr lang="en-US" sz="2400" b="1" dirty="0" smtClean="0"/>
              <a:t>_</a:t>
            </a:r>
            <a:r>
              <a:rPr lang="en-US" sz="2400" b="1" dirty="0"/>
              <a:t>FLAG </a:t>
            </a:r>
            <a:r>
              <a:rPr lang="en-US" sz="2400" b="1" dirty="0" smtClean="0"/>
              <a:t>is Y</a:t>
            </a:r>
          </a:p>
          <a:p>
            <a:r>
              <a:rPr lang="en-US" sz="2400" b="1" dirty="0" smtClean="0"/>
              <a:t>Filter 2 = DIST_LEAST_RSTRCT_</a:t>
            </a:r>
          </a:p>
          <a:p>
            <a:r>
              <a:rPr lang="en-US" sz="2400" b="1" dirty="0" smtClean="0"/>
              <a:t>ENVMNT _CODE is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IENS</a:t>
            </a:r>
          </a:p>
          <a:p>
            <a:r>
              <a:rPr lang="en-US" sz="2400" b="1" dirty="0" smtClean="0"/>
              <a:t>Filter 3 = </a:t>
            </a:r>
            <a:r>
              <a:rPr lang="en-US" sz="2400" b="1" dirty="0"/>
              <a:t>DISAB_CNDTN_CODE </a:t>
            </a:r>
            <a:endParaRPr lang="en-US" sz="2400" b="1" dirty="0" smtClean="0"/>
          </a:p>
          <a:p>
            <a:r>
              <a:rPr lang="en-US" sz="2400" b="1" dirty="0" smtClean="0"/>
              <a:t>by each value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0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076813"/>
          </a:xfrm>
        </p:spPr>
        <p:txBody>
          <a:bodyPr>
            <a:noAutofit/>
          </a:bodyPr>
          <a:lstStyle/>
          <a:p>
            <a:r>
              <a:rPr lang="en-US" b="1" dirty="0" smtClean="0"/>
              <a:t>Detail Report - Statement of Assurance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30521"/>
            <a:ext cx="11041076" cy="3706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7171" y="1395950"/>
            <a:ext cx="64301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Filter 1 = USDOE_CHILD_COUNT_FLAG is Y</a:t>
            </a:r>
          </a:p>
          <a:p>
            <a:r>
              <a:rPr lang="en-US" sz="2000" b="1" dirty="0"/>
              <a:t>Filter 2 = DIST_LEAST_RSTRCT_ENVMNT_CODE is </a:t>
            </a:r>
            <a:r>
              <a:rPr lang="en-US" sz="2000" b="1" u="sng" dirty="0"/>
              <a:t>NOT</a:t>
            </a:r>
            <a:r>
              <a:rPr lang="en-US" sz="2000" b="1" dirty="0"/>
              <a:t> IENS</a:t>
            </a:r>
          </a:p>
          <a:p>
            <a:r>
              <a:rPr lang="en-US" sz="2000" b="1" dirty="0"/>
              <a:t>Filter 3 = DISAB_CNDTN_CODE by each value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8392" y="2885170"/>
            <a:ext cx="774915" cy="3252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9214" y="2868893"/>
            <a:ext cx="774916" cy="3268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40617" y="3010479"/>
            <a:ext cx="781633" cy="3126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726" y="2468337"/>
            <a:ext cx="10450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 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8738" y="2484195"/>
            <a:ext cx="10017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 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35167" y="2478022"/>
            <a:ext cx="847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Filter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65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Federal Child Count Report Explanation</a:t>
            </a:r>
          </a:p>
          <a:p>
            <a:pPr lvl="1"/>
            <a:r>
              <a:rPr lang="en-US" sz="3200" dirty="0"/>
              <a:t>ODE Home &gt; Data &gt; EMIS &gt; Documentation &gt; EMIS Validation and Report Explanations </a:t>
            </a:r>
          </a:p>
          <a:p>
            <a:r>
              <a:rPr lang="en-US" sz="3200" dirty="0"/>
              <a:t>EMIS Manual </a:t>
            </a:r>
          </a:p>
          <a:p>
            <a:pPr lvl="1"/>
            <a:r>
              <a:rPr lang="en-US" sz="3200" dirty="0"/>
              <a:t>ODE Home &gt; Data &gt; EMIS &gt; Documentation &gt; EMIS </a:t>
            </a:r>
            <a:r>
              <a:rPr lang="en-US" sz="3200" dirty="0" smtClean="0"/>
              <a:t>Manual</a:t>
            </a:r>
          </a:p>
          <a:p>
            <a:r>
              <a:rPr lang="en-US" sz="3200" dirty="0" smtClean="0"/>
              <a:t>Your </a:t>
            </a:r>
            <a:r>
              <a:rPr lang="en-US" sz="3200" dirty="0"/>
              <a:t>d</a:t>
            </a:r>
            <a:r>
              <a:rPr lang="en-US" sz="3200" dirty="0" smtClean="0"/>
              <a:t>istrict staff</a:t>
            </a:r>
          </a:p>
          <a:p>
            <a:r>
              <a:rPr lang="en-US" sz="3200" dirty="0" smtClean="0"/>
              <a:t>Your ITC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8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2 Reports</a:t>
            </a:r>
          </a:p>
          <a:p>
            <a:r>
              <a:rPr lang="en-US" dirty="0" smtClean="0"/>
              <a:t>FTE Detail and FTE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23429"/>
            <a:ext cx="2743200" cy="698046"/>
          </a:xfrm>
        </p:spPr>
        <p:txBody>
          <a:bodyPr/>
          <a:lstStyle/>
          <a:p>
            <a:fld id="{1BC7DB03-7057-184B-9DF0-B5FFC5E3886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441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Funding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3100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a number of FTE Funding reports available</a:t>
            </a:r>
          </a:p>
          <a:p>
            <a:pPr lvl="1"/>
            <a:r>
              <a:rPr lang="en-US" sz="3200" dirty="0" smtClean="0"/>
              <a:t>FTE Detail Report </a:t>
            </a:r>
          </a:p>
          <a:p>
            <a:pPr lvl="2"/>
            <a:r>
              <a:rPr lang="en-US" sz="3200" dirty="0"/>
              <a:t>C</a:t>
            </a:r>
            <a:r>
              <a:rPr lang="en-US" sz="3200" dirty="0" smtClean="0"/>
              <a:t>an </a:t>
            </a:r>
            <a:r>
              <a:rPr lang="en-US" sz="3200" dirty="0"/>
              <a:t>be used to reconcile the payment reports received </a:t>
            </a:r>
            <a:r>
              <a:rPr lang="en-US" sz="3200" dirty="0" smtClean="0"/>
              <a:t>by districts. It is </a:t>
            </a:r>
            <a:r>
              <a:rPr lang="en-US" sz="3200" dirty="0"/>
              <a:t>useful to treasurers and other district administrators as well as the district EMIS coordinator. </a:t>
            </a:r>
            <a:endParaRPr lang="en-US" sz="3200" dirty="0" smtClean="0"/>
          </a:p>
          <a:p>
            <a:pPr lvl="1"/>
            <a:r>
              <a:rPr lang="en-US" sz="3200" dirty="0" smtClean="0"/>
              <a:t>FTE Adjustment Report</a:t>
            </a:r>
          </a:p>
          <a:p>
            <a:pPr lvl="2"/>
            <a:r>
              <a:rPr lang="en-US" sz="3200" dirty="0" smtClean="0"/>
              <a:t>Students whose FTE’s are adjusted and why</a:t>
            </a:r>
          </a:p>
          <a:p>
            <a:pPr lvl="2"/>
            <a:r>
              <a:rPr lang="en-US" sz="3200" dirty="0" smtClean="0"/>
              <a:t>FT0005 – Disability Not Funded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0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83886" y="6356350"/>
            <a:ext cx="743856" cy="365125"/>
          </a:xfrm>
        </p:spPr>
        <p:txBody>
          <a:bodyPr/>
          <a:lstStyle/>
          <a:p>
            <a:fld id="{1BC7DB03-7057-184B-9DF0-B5FFC5E3886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914" y="116114"/>
            <a:ext cx="10638972" cy="62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3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859313"/>
            <a:ext cx="10515600" cy="1756229"/>
          </a:xfrm>
        </p:spPr>
        <p:txBody>
          <a:bodyPr/>
          <a:lstStyle/>
          <a:p>
            <a:pPr algn="ctr"/>
            <a:r>
              <a:rPr lang="en-US" dirty="0" smtClean="0"/>
              <a:t>FTE Detail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5742" y="6096000"/>
            <a:ext cx="2928257" cy="762000"/>
          </a:xfrm>
          <a:solidFill>
            <a:schemeClr val="bg1"/>
          </a:solidFill>
        </p:spPr>
        <p:txBody>
          <a:bodyPr/>
          <a:lstStyle/>
          <a:p>
            <a:fld id="{1BC7DB03-7057-184B-9DF0-B5FFC5E3886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316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flipV="1">
            <a:off x="10011508" y="6721475"/>
            <a:ext cx="1342292" cy="45719"/>
          </a:xfrm>
        </p:spPr>
        <p:txBody>
          <a:bodyPr/>
          <a:lstStyle/>
          <a:p>
            <a:fld id="{1BC7DB03-7057-184B-9DF0-B5FFC5E3886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969" y="164124"/>
            <a:ext cx="10714893" cy="65573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08747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830285"/>
            <a:ext cx="10515600" cy="1306285"/>
          </a:xfrm>
        </p:spPr>
        <p:txBody>
          <a:bodyPr/>
          <a:lstStyle/>
          <a:p>
            <a:pPr algn="ctr"/>
            <a:r>
              <a:rPr lang="en-US" dirty="0" smtClean="0"/>
              <a:t>FTE Adjustments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5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550" y="1428750"/>
            <a:ext cx="10191750" cy="4438650"/>
          </a:xfrm>
        </p:spPr>
        <p:txBody>
          <a:bodyPr>
            <a:noAutofit/>
          </a:bodyPr>
          <a:lstStyle/>
          <a:p>
            <a:pPr>
              <a:tabLst>
                <a:tab pos="1828800" algn="l"/>
              </a:tabLst>
            </a:pPr>
            <a:r>
              <a:rPr lang="en-US" sz="2600" dirty="0" smtClean="0"/>
              <a:t>The Federal Child Count (FCC) </a:t>
            </a:r>
          </a:p>
          <a:p>
            <a:pPr lvl="1">
              <a:tabLst>
                <a:tab pos="1828800" algn="l"/>
              </a:tabLst>
            </a:pPr>
            <a:r>
              <a:rPr lang="en-US" sz="2500" dirty="0"/>
              <a:t>I</a:t>
            </a:r>
            <a:r>
              <a:rPr lang="en-US" sz="2500" dirty="0" smtClean="0"/>
              <a:t>ncludes students with disabilities who are receiving special education and related services according to their IEPs as of October 31</a:t>
            </a:r>
            <a:endParaRPr lang="en-US" sz="2500" dirty="0"/>
          </a:p>
          <a:p>
            <a:pPr lvl="1">
              <a:tabLst>
                <a:tab pos="1828800" algn="l"/>
              </a:tabLst>
            </a:pPr>
            <a:r>
              <a:rPr lang="en-US" sz="2500" dirty="0" smtClean="0"/>
              <a:t>Is </a:t>
            </a:r>
            <a:r>
              <a:rPr lang="en-US" sz="2500" dirty="0"/>
              <a:t>used </a:t>
            </a:r>
            <a:r>
              <a:rPr lang="en-US" sz="2500" dirty="0" smtClean="0"/>
              <a:t>in determining </a:t>
            </a:r>
            <a:r>
              <a:rPr lang="en-US" sz="2500" dirty="0"/>
              <a:t>the amount of Special Education Part-B IDEA and Early Childhood Special Education funds allocated to the </a:t>
            </a:r>
            <a:r>
              <a:rPr lang="en-US" sz="2500" dirty="0" smtClean="0"/>
              <a:t>state</a:t>
            </a:r>
          </a:p>
          <a:p>
            <a:pPr lvl="1">
              <a:tabLst>
                <a:tab pos="1828800" algn="l"/>
              </a:tabLst>
            </a:pPr>
            <a:r>
              <a:rPr lang="en-US" sz="2500" dirty="0" smtClean="0"/>
              <a:t>Is collected from traditional school districts, community schools and STEM districts through the Education Management Information System (EMIS) and is submitted to the US Department of Education (USDOE)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43886" y="6139544"/>
            <a:ext cx="1309914" cy="718456"/>
          </a:xfrm>
        </p:spPr>
        <p:txBody>
          <a:bodyPr/>
          <a:lstStyle/>
          <a:p>
            <a:fld id="{1BC7DB03-7057-184B-9DF0-B5FFC5E388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1" y="246743"/>
            <a:ext cx="10595428" cy="5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742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0423" y="2694214"/>
            <a:ext cx="4033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2229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EMIS Data Collections and the FCC Snapshot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291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four collections used to submit FCC Data</a:t>
            </a:r>
          </a:p>
          <a:p>
            <a:pPr lvl="1"/>
            <a:r>
              <a:rPr lang="en-US" sz="3200" dirty="0"/>
              <a:t>Beginning of Year </a:t>
            </a:r>
            <a:r>
              <a:rPr lang="en-US" sz="3200" dirty="0" smtClean="0"/>
              <a:t>Student (</a:t>
            </a:r>
            <a:r>
              <a:rPr lang="en-US" sz="3200" dirty="0"/>
              <a:t>S) Collection</a:t>
            </a:r>
            <a:endParaRPr lang="en-US" sz="3200" dirty="0" smtClean="0"/>
          </a:p>
          <a:p>
            <a:pPr lvl="1"/>
            <a:r>
              <a:rPr lang="en-US" sz="3200" dirty="0"/>
              <a:t>Midyear </a:t>
            </a:r>
            <a:r>
              <a:rPr lang="en-US" sz="3200" dirty="0" smtClean="0"/>
              <a:t>Student (S</a:t>
            </a:r>
            <a:r>
              <a:rPr lang="en-US" sz="3200" dirty="0"/>
              <a:t>) </a:t>
            </a:r>
            <a:r>
              <a:rPr lang="en-US" sz="3200" dirty="0" smtClean="0"/>
              <a:t>Collection  </a:t>
            </a:r>
          </a:p>
          <a:p>
            <a:pPr lvl="1"/>
            <a:r>
              <a:rPr lang="en-US" sz="3200" dirty="0" smtClean="0"/>
              <a:t>SOES </a:t>
            </a:r>
            <a:r>
              <a:rPr lang="en-US" sz="3200" dirty="0"/>
              <a:t>Beginning of Year </a:t>
            </a:r>
            <a:r>
              <a:rPr lang="en-US" sz="3200" dirty="0" smtClean="0"/>
              <a:t>Student (S) Collection</a:t>
            </a:r>
          </a:p>
          <a:p>
            <a:pPr lvl="1"/>
            <a:r>
              <a:rPr lang="en-US" sz="3200" dirty="0"/>
              <a:t>SOES End of Year </a:t>
            </a:r>
            <a:r>
              <a:rPr lang="en-US" sz="3200" dirty="0" smtClean="0"/>
              <a:t>Student (</a:t>
            </a:r>
            <a:r>
              <a:rPr lang="en-US" sz="3200" dirty="0"/>
              <a:t>S) Collection</a:t>
            </a:r>
            <a:endParaRPr lang="en-US" sz="3200" dirty="0" smtClean="0"/>
          </a:p>
          <a:p>
            <a:r>
              <a:rPr lang="en-US" sz="3200" dirty="0" smtClean="0"/>
              <a:t>FCC Snapshot date to be determined and communicated in an EMIS Newsflash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8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887415"/>
            <a:ext cx="10439399" cy="1793630"/>
          </a:xfrm>
        </p:spPr>
        <p:txBody>
          <a:bodyPr/>
          <a:lstStyle/>
          <a:p>
            <a:r>
              <a:rPr lang="en-US" b="1" dirty="0" smtClean="0"/>
              <a:t>Federal Child Count </a:t>
            </a:r>
            <a:br>
              <a:rPr lang="en-US" b="1" dirty="0" smtClean="0"/>
            </a:br>
            <a:r>
              <a:rPr lang="en-US" b="1" dirty="0" smtClean="0"/>
              <a:t>CSV Detail </a:t>
            </a:r>
            <a:r>
              <a:rPr lang="en-US" b="1" dirty="0"/>
              <a:t>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06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SSID/LEA Match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7415"/>
            <a:ext cx="10515600" cy="3908426"/>
          </a:xfrm>
        </p:spPr>
        <p:txBody>
          <a:bodyPr/>
          <a:lstStyle/>
          <a:p>
            <a:r>
              <a:rPr lang="en-US" sz="3200" dirty="0"/>
              <a:t>When the EMIS ID is blank and the Name column </a:t>
            </a:r>
            <a:r>
              <a:rPr lang="en-US" sz="3200" dirty="0" smtClean="0"/>
              <a:t>contains “No </a:t>
            </a:r>
            <a:r>
              <a:rPr lang="en-US" sz="3200" dirty="0"/>
              <a:t>SSID/LEA </a:t>
            </a:r>
            <a:r>
              <a:rPr lang="en-US" sz="3200" dirty="0" smtClean="0"/>
              <a:t>Match”, </a:t>
            </a:r>
            <a:r>
              <a:rPr lang="en-US" sz="3200" dirty="0"/>
              <a:t>this </a:t>
            </a:r>
            <a:r>
              <a:rPr lang="en-US" sz="3200" dirty="0" smtClean="0"/>
              <a:t>could be because the process to add the name and EMIS ID onto the report did not work </a:t>
            </a:r>
          </a:p>
          <a:p>
            <a:r>
              <a:rPr lang="en-US" sz="3200" dirty="0" smtClean="0"/>
              <a:t>This is </a:t>
            </a:r>
            <a:r>
              <a:rPr lang="en-US" sz="3200" dirty="0"/>
              <a:t>not an indication of an </a:t>
            </a:r>
            <a:r>
              <a:rPr lang="en-US" sz="3200" dirty="0" smtClean="0"/>
              <a:t>error; </a:t>
            </a:r>
            <a:r>
              <a:rPr lang="en-US" sz="3200" dirty="0"/>
              <a:t>l</a:t>
            </a:r>
            <a:r>
              <a:rPr lang="en-US" sz="3200" dirty="0" smtClean="0"/>
              <a:t>ook </a:t>
            </a:r>
            <a:r>
              <a:rPr lang="en-US" sz="3200" dirty="0"/>
              <a:t>up the student using the </a:t>
            </a:r>
            <a:r>
              <a:rPr lang="en-US" sz="3200" dirty="0" smtClean="0"/>
              <a:t>SSID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8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Least Restrictive Environment (LRE) Source Codes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Column header title - DIST_LRE_SOURCE_CODE</a:t>
            </a:r>
          </a:p>
          <a:p>
            <a:r>
              <a:rPr lang="en-US" sz="3200" dirty="0" smtClean="0"/>
              <a:t>The District LRE Source Code </a:t>
            </a:r>
          </a:p>
          <a:p>
            <a:pPr lvl="1"/>
            <a:r>
              <a:rPr lang="en-US" sz="3000" dirty="0" smtClean="0"/>
              <a:t>indicates where the LRE is pulling from for that student or </a:t>
            </a:r>
          </a:p>
          <a:p>
            <a:pPr lvl="1"/>
            <a:r>
              <a:rPr lang="en-US" sz="3000" dirty="0" smtClean="0"/>
              <a:t>that an LRE cannot be found</a:t>
            </a:r>
          </a:p>
          <a:p>
            <a:r>
              <a:rPr lang="en-US" sz="3200" dirty="0" smtClean="0"/>
              <a:t>Source Codes indicating an issue that will </a:t>
            </a:r>
            <a:r>
              <a:rPr lang="en-US" sz="3200" i="1" dirty="0" smtClean="0"/>
              <a:t>exclude</a:t>
            </a:r>
            <a:r>
              <a:rPr lang="en-US" sz="3200" dirty="0" smtClean="0"/>
              <a:t> the student from the count</a:t>
            </a:r>
          </a:p>
          <a:p>
            <a:pPr lvl="1"/>
            <a:r>
              <a:rPr lang="en-US" sz="3200" dirty="0" smtClean="0"/>
              <a:t>Source Code 1 = No Disability on October 31 </a:t>
            </a:r>
          </a:p>
          <a:p>
            <a:pPr lvl="1"/>
            <a:r>
              <a:rPr lang="en-US" sz="3200" dirty="0" smtClean="0"/>
              <a:t>Source Code 3 = Student’s age is not 3 – 21 </a:t>
            </a:r>
          </a:p>
          <a:p>
            <a:pPr lvl="1"/>
            <a:r>
              <a:rPr lang="en-US" sz="3200" dirty="0" smtClean="0"/>
              <a:t>Source Code 5 = No IEP Reported (Uses IENS “IEP outcome not served” as LRE)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6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LRE Source Code,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Source </a:t>
            </a:r>
            <a:r>
              <a:rPr lang="en-US" sz="3200" dirty="0" smtClean="0"/>
              <a:t>codes </a:t>
            </a:r>
            <a:r>
              <a:rPr lang="en-US" sz="3200" dirty="0"/>
              <a:t>indicating </a:t>
            </a:r>
            <a:r>
              <a:rPr lang="en-US" sz="3200" dirty="0" smtClean="0"/>
              <a:t>the LRE used in the count</a:t>
            </a:r>
            <a:endParaRPr lang="en-US" sz="3200" dirty="0"/>
          </a:p>
          <a:p>
            <a:pPr lvl="1"/>
            <a:r>
              <a:rPr lang="en-US" sz="3200" dirty="0" smtClean="0"/>
              <a:t>Source </a:t>
            </a:r>
            <a:r>
              <a:rPr lang="en-US" sz="3200" dirty="0"/>
              <a:t>Code 7 = Using the FN270 Override</a:t>
            </a:r>
          </a:p>
          <a:p>
            <a:pPr lvl="1"/>
            <a:r>
              <a:rPr lang="en-US" sz="3200" dirty="0"/>
              <a:t>Source Code 8 = Using the GE Record</a:t>
            </a:r>
          </a:p>
          <a:p>
            <a:pPr lvl="1"/>
            <a:r>
              <a:rPr lang="en-US" sz="3200" dirty="0"/>
              <a:t>Source Code 9 = How Received = 6 (Uses </a:t>
            </a:r>
            <a:r>
              <a:rPr lang="en-US" sz="3200" dirty="0" smtClean="0"/>
              <a:t>IE39 </a:t>
            </a:r>
            <a:r>
              <a:rPr lang="en-US" sz="3200" dirty="0"/>
              <a:t>regardless of LRE </a:t>
            </a:r>
            <a:r>
              <a:rPr lang="en-US" sz="3200" dirty="0" smtClean="0"/>
              <a:t>reported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Source Code A = Sent Reason = AU or JP (Uses IE39 as LRE)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03-7057-184B-9DF0-B5FFC5E3886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7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11055</TotalTime>
  <Words>2401</Words>
  <Application>Microsoft Office PowerPoint</Application>
  <PresentationFormat>Custom</PresentationFormat>
  <Paragraphs>298</Paragraphs>
  <Slides>41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EMIS Special Education</vt:lpstr>
      <vt:lpstr>Reports </vt:lpstr>
      <vt:lpstr>The Federal Child Count Reporting</vt:lpstr>
      <vt:lpstr>Overview</vt:lpstr>
      <vt:lpstr>EMIS Data Collections and the FCC Snapshot</vt:lpstr>
      <vt:lpstr>Federal Child Count  CSV Detail Report</vt:lpstr>
      <vt:lpstr>No SSID/LEA Match</vt:lpstr>
      <vt:lpstr>Least Restrictive Environment (LRE) Source Codes</vt:lpstr>
      <vt:lpstr>LRE Source Code, cont’d</vt:lpstr>
      <vt:lpstr>USDOE Child Count Flag </vt:lpstr>
      <vt:lpstr>Additional Information</vt:lpstr>
      <vt:lpstr>Status Code Column</vt:lpstr>
      <vt:lpstr>Status Code A</vt:lpstr>
      <vt:lpstr>Status Code C</vt:lpstr>
      <vt:lpstr>Status Code D</vt:lpstr>
      <vt:lpstr>Status Code G</vt:lpstr>
      <vt:lpstr>Status Code P</vt:lpstr>
      <vt:lpstr>Status Code R</vt:lpstr>
      <vt:lpstr>Explanation of NIEP Date Type - No IEP</vt:lpstr>
      <vt:lpstr>Status Code S </vt:lpstr>
      <vt:lpstr>Students Reported by Multiple Districts</vt:lpstr>
      <vt:lpstr>Status Code T</vt:lpstr>
      <vt:lpstr>Status Code U</vt:lpstr>
      <vt:lpstr>Status Code V</vt:lpstr>
      <vt:lpstr>  Federal_Child Count PDF Summary Report</vt:lpstr>
      <vt:lpstr>Federal Child Count Summary Report </vt:lpstr>
      <vt:lpstr>Summary Report – Specific Categories </vt:lpstr>
      <vt:lpstr>Detail Report – Specific Categories</vt:lpstr>
      <vt:lpstr>Summary Report - Students with Errors</vt:lpstr>
      <vt:lpstr>Detail Report – Students with Errors</vt:lpstr>
      <vt:lpstr>Summary Report - Statement of Assurance</vt:lpstr>
      <vt:lpstr>Detail Report - Statement of Assurance</vt:lpstr>
      <vt:lpstr>Resources</vt:lpstr>
      <vt:lpstr>Data Collector</vt:lpstr>
      <vt:lpstr>Funding Reports</vt:lpstr>
      <vt:lpstr>Slide 36</vt:lpstr>
      <vt:lpstr>FTE Detail</vt:lpstr>
      <vt:lpstr>Slide 38</vt:lpstr>
      <vt:lpstr>FTE Adjustments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 Training</dc:title>
  <dc:creator>Edward Hill</dc:creator>
  <cp:lastModifiedBy>Diane Fabian</cp:lastModifiedBy>
  <cp:revision>546</cp:revision>
  <cp:lastPrinted>2016-11-29T15:34:08Z</cp:lastPrinted>
  <dcterms:created xsi:type="dcterms:W3CDTF">2016-04-29T15:21:53Z</dcterms:created>
  <dcterms:modified xsi:type="dcterms:W3CDTF">2017-01-24T15:15:23Z</dcterms:modified>
</cp:coreProperties>
</file>