
<file path=[Content_Types].xml><?xml version="1.0" encoding="utf-8"?>
<Types xmlns="http://schemas.openxmlformats.org/package/2006/content-types">
  <Override PartName="/customXml/itemProps3.xml" ContentType="application/vnd.openxmlformats-officedocument.customXmlProperties+xml"/>
  <Override PartName="/ppt/slides/slide6.xml" ContentType="application/vnd.openxmlformats-officedocument.presentationml.slide+xml"/>
  <Override PartName="/ppt/slides/slide29.xml" ContentType="application/vnd.openxmlformats-officedocument.presentationml.slide+xml"/>
  <Override PartName="/ppt/notesSlides/notesSlide2.xml" ContentType="application/vnd.openxmlformats-officedocument.presentationml.notesSlide+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18.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notesSlides/notesSlide14.xml" ContentType="application/vnd.openxmlformats-officedocument.presentationml.notesSlide+xml"/>
  <Override PartName="/docProps/custom.xml" ContentType="application/vnd.openxmlformats-officedocument.custom-properties+xml"/>
  <Override PartName="/ppt/commentAuthors.xml" ContentType="application/vnd.openxmlformats-officedocument.presentationml.commentAuthors+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customXml/itemProps2.xml" ContentType="application/vnd.openxmlformats-officedocument.customXml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notesSlides/notesSlide1.xml" ContentType="application/vnd.openxmlformats-officedocument.presentationml.notesSlide+xml"/>
  <Override PartName="/ppt/notesSlides/notesSlide3.xml" ContentType="application/vnd.openxmlformats-officedocument.presentationml.notesSlid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theme/theme2.xml" ContentType="application/vnd.openxmlformats-officedocument.theme+xml"/>
  <Override PartName="/ppt/revisionInfo.xml" ContentType="application/vnd.ms-powerpoint.revisioninfo+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Default Extension="jpeg" ContentType="image/jpeg"/>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notesSlides/notesSlide13.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autoCompressPictures="0">
  <p:sldMasterIdLst>
    <p:sldMasterId id="2147483648" r:id="rId4"/>
  </p:sldMasterIdLst>
  <p:notesMasterIdLst>
    <p:notesMasterId r:id="rId41"/>
  </p:notesMasterIdLst>
  <p:sldIdLst>
    <p:sldId id="256" r:id="rId5"/>
    <p:sldId id="258" r:id="rId6"/>
    <p:sldId id="332" r:id="rId7"/>
    <p:sldId id="333" r:id="rId8"/>
    <p:sldId id="331" r:id="rId9"/>
    <p:sldId id="330" r:id="rId10"/>
    <p:sldId id="283" r:id="rId11"/>
    <p:sldId id="323" r:id="rId12"/>
    <p:sldId id="322" r:id="rId13"/>
    <p:sldId id="324" r:id="rId14"/>
    <p:sldId id="325" r:id="rId15"/>
    <p:sldId id="326" r:id="rId16"/>
    <p:sldId id="285" r:id="rId17"/>
    <p:sldId id="328" r:id="rId18"/>
    <p:sldId id="327" r:id="rId19"/>
    <p:sldId id="291" r:id="rId20"/>
    <p:sldId id="286" r:id="rId21"/>
    <p:sldId id="329" r:id="rId22"/>
    <p:sldId id="292" r:id="rId23"/>
    <p:sldId id="295" r:id="rId24"/>
    <p:sldId id="302" r:id="rId25"/>
    <p:sldId id="298" r:id="rId26"/>
    <p:sldId id="303" r:id="rId27"/>
    <p:sldId id="304" r:id="rId28"/>
    <p:sldId id="305" r:id="rId29"/>
    <p:sldId id="301" r:id="rId30"/>
    <p:sldId id="309" r:id="rId31"/>
    <p:sldId id="334" r:id="rId32"/>
    <p:sldId id="335" r:id="rId33"/>
    <p:sldId id="321" r:id="rId34"/>
    <p:sldId id="336" r:id="rId35"/>
    <p:sldId id="320" r:id="rId36"/>
    <p:sldId id="319" r:id="rId37"/>
    <p:sldId id="273" r:id="rId38"/>
    <p:sldId id="274" r:id="rId39"/>
    <p:sldId id="275" r:id="rId40"/>
  </p:sldIdLst>
  <p:sldSz cx="9144000" cy="6858000" type="screen4x3"/>
  <p:notesSz cx="7102475" cy="9388475"/>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 uri="{2D200454-40CA-4A62-9FC3-DE9A4176ACB9}">
      <p15:notesGuideLst xmlns:p15="http://schemas.microsoft.com/office/powerpoint/2012/main" xmlns=""/>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2" name="Author" initials="A" lastIdx="8"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83A2CA"/>
    <a:srgbClr val="CD0920"/>
    <a:srgbClr val="C0DB37"/>
    <a:srgbClr val="040284"/>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987" autoAdjust="0"/>
    <p:restoredTop sz="75644" autoAdjust="0"/>
  </p:normalViewPr>
  <p:slideViewPr>
    <p:cSldViewPr snapToGrid="0" snapToObjects="1">
      <p:cViewPr varScale="1">
        <p:scale>
          <a:sx n="52" d="100"/>
          <a:sy n="52" d="100"/>
        </p:scale>
        <p:origin x="-2022" y="-102"/>
      </p:cViewPr>
      <p:guideLst>
        <p:guide orient="horz" pos="2160"/>
        <p:guide pos="2880"/>
      </p:guideLst>
    </p:cSldViewPr>
  </p:slideViewPr>
  <p:notesTextViewPr>
    <p:cViewPr>
      <p:scale>
        <a:sx n="100" d="100"/>
        <a:sy n="100" d="100"/>
      </p:scale>
      <p:origin x="0" y="0"/>
    </p:cViewPr>
  </p:notesTextViewPr>
  <p:notesViewPr>
    <p:cSldViewPr snapToGrid="0" snapToObjects="1">
      <p:cViewPr varScale="1">
        <p:scale>
          <a:sx n="87" d="100"/>
          <a:sy n="87" d="100"/>
        </p:scale>
        <p:origin x="3840" y="84"/>
      </p:cViewPr>
      <p:guideLst/>
    </p:cSldViewPr>
  </p:notes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commentAuthors" Target="commentAuthors.xml"/><Relationship Id="rId47" Type="http://schemas.microsoft.com/office/2015/10/relationships/revisionInfo" Target="revisionInfo.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7739" cy="469424"/>
          </a:xfrm>
          <a:prstGeom prst="rect">
            <a:avLst/>
          </a:prstGeom>
        </p:spPr>
        <p:txBody>
          <a:bodyPr vert="horz" lIns="94229" tIns="47114" rIns="94229" bIns="47114" rtlCol="0"/>
          <a:lstStyle>
            <a:lvl1pPr algn="l">
              <a:defRPr sz="1200"/>
            </a:lvl1pPr>
          </a:lstStyle>
          <a:p>
            <a:endParaRPr lang="en-US" dirty="0"/>
          </a:p>
        </p:txBody>
      </p:sp>
      <p:sp>
        <p:nvSpPr>
          <p:cNvPr id="3" name="Date Placeholder 2"/>
          <p:cNvSpPr>
            <a:spLocks noGrp="1"/>
          </p:cNvSpPr>
          <p:nvPr>
            <p:ph type="dt" idx="1"/>
          </p:nvPr>
        </p:nvSpPr>
        <p:spPr>
          <a:xfrm>
            <a:off x="4023092" y="0"/>
            <a:ext cx="3077739" cy="469424"/>
          </a:xfrm>
          <a:prstGeom prst="rect">
            <a:avLst/>
          </a:prstGeom>
        </p:spPr>
        <p:txBody>
          <a:bodyPr vert="horz" lIns="94229" tIns="47114" rIns="94229" bIns="47114" rtlCol="0"/>
          <a:lstStyle>
            <a:lvl1pPr algn="r">
              <a:defRPr sz="1200"/>
            </a:lvl1pPr>
          </a:lstStyle>
          <a:p>
            <a:fld id="{6523B6F3-3266-4202-B244-6C991C95393B}" type="datetimeFigureOut">
              <a:rPr lang="en-US" smtClean="0"/>
              <a:pPr/>
              <a:t>11/14/2019</a:t>
            </a:fld>
            <a:endParaRPr lang="en-US" dirty="0"/>
          </a:p>
        </p:txBody>
      </p:sp>
      <p:sp>
        <p:nvSpPr>
          <p:cNvPr id="4" name="Slide Image Placeholder 3"/>
          <p:cNvSpPr>
            <a:spLocks noGrp="1" noRot="1" noChangeAspect="1"/>
          </p:cNvSpPr>
          <p:nvPr>
            <p:ph type="sldImg" idx="2"/>
          </p:nvPr>
        </p:nvSpPr>
        <p:spPr>
          <a:xfrm>
            <a:off x="1204913" y="704850"/>
            <a:ext cx="4692650" cy="3519488"/>
          </a:xfrm>
          <a:prstGeom prst="rect">
            <a:avLst/>
          </a:prstGeom>
          <a:noFill/>
          <a:ln w="12700">
            <a:solidFill>
              <a:prstClr val="black"/>
            </a:solidFill>
          </a:ln>
        </p:spPr>
        <p:txBody>
          <a:bodyPr vert="horz" lIns="94229" tIns="47114" rIns="94229" bIns="47114" rtlCol="0" anchor="ctr"/>
          <a:lstStyle/>
          <a:p>
            <a:endParaRPr lang="en-US" dirty="0"/>
          </a:p>
        </p:txBody>
      </p:sp>
      <p:sp>
        <p:nvSpPr>
          <p:cNvPr id="5" name="Notes Placeholder 4"/>
          <p:cNvSpPr>
            <a:spLocks noGrp="1"/>
          </p:cNvSpPr>
          <p:nvPr>
            <p:ph type="body" sz="quarter" idx="3"/>
          </p:nvPr>
        </p:nvSpPr>
        <p:spPr>
          <a:xfrm>
            <a:off x="710248" y="4459526"/>
            <a:ext cx="5681980" cy="4224814"/>
          </a:xfrm>
          <a:prstGeom prst="rect">
            <a:avLst/>
          </a:prstGeom>
        </p:spPr>
        <p:txBody>
          <a:bodyPr vert="horz" lIns="94229" tIns="47114" rIns="94229" bIns="47114"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917422"/>
            <a:ext cx="3077739" cy="469424"/>
          </a:xfrm>
          <a:prstGeom prst="rect">
            <a:avLst/>
          </a:prstGeom>
        </p:spPr>
        <p:txBody>
          <a:bodyPr vert="horz" lIns="94229" tIns="47114" rIns="94229" bIns="47114" rtlCol="0" anchor="b"/>
          <a:lstStyle>
            <a:lvl1pPr algn="l">
              <a:defRPr sz="1200"/>
            </a:lvl1pPr>
          </a:lstStyle>
          <a:p>
            <a:endParaRPr lang="en-US" dirty="0"/>
          </a:p>
        </p:txBody>
      </p:sp>
      <p:sp>
        <p:nvSpPr>
          <p:cNvPr id="7" name="Slide Number Placeholder 6"/>
          <p:cNvSpPr>
            <a:spLocks noGrp="1"/>
          </p:cNvSpPr>
          <p:nvPr>
            <p:ph type="sldNum" sz="quarter" idx="5"/>
          </p:nvPr>
        </p:nvSpPr>
        <p:spPr>
          <a:xfrm>
            <a:off x="4023092" y="8917422"/>
            <a:ext cx="3077739" cy="469424"/>
          </a:xfrm>
          <a:prstGeom prst="rect">
            <a:avLst/>
          </a:prstGeom>
        </p:spPr>
        <p:txBody>
          <a:bodyPr vert="horz" lIns="94229" tIns="47114" rIns="94229" bIns="47114" rtlCol="0" anchor="b"/>
          <a:lstStyle>
            <a:lvl1pPr algn="r">
              <a:defRPr sz="1200"/>
            </a:lvl1pPr>
          </a:lstStyle>
          <a:p>
            <a:fld id="{4EE0CA37-B3D3-4D0D-8A2B-1C633EDD525F}" type="slidenum">
              <a:rPr lang="en-US" smtClean="0"/>
              <a:pPr/>
              <a:t>‹#›</a:t>
            </a:fld>
            <a:endParaRPr lang="en-US" dirty="0"/>
          </a:p>
        </p:txBody>
      </p:sp>
    </p:spTree>
    <p:extLst>
      <p:ext uri="{BB962C8B-B14F-4D97-AF65-F5344CB8AC3E}">
        <p14:creationId xmlns:p14="http://schemas.microsoft.com/office/powerpoint/2010/main" xmlns="" val="188593629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3" Type="http://schemas.openxmlformats.org/officeDocument/2006/relationships/hyperlink" Target="http://education.ohio.gov/Topics/Finance-and-Funding/Finance-Related-Data/School-Finance-Area-Coordinators-Fiscal-Consult/Area-Coordinators-Directory" TargetMode="External"/><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3" Type="http://schemas.openxmlformats.org/officeDocument/2006/relationships/hyperlink" Target="https://public.govdelivery.com/accounts/OHED/subscriber/new" TargetMode="External"/><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3" Type="http://schemas.openxmlformats.org/officeDocument/2006/relationships/hyperlink" Target="http://instagram.com/OHEducation" TargetMode="External"/><Relationship Id="rId7" Type="http://schemas.openxmlformats.org/officeDocument/2006/relationships/hyperlink" Target="https://twitter.com/OHEducationSupt" TargetMode="External"/><Relationship Id="rId2" Type="http://schemas.openxmlformats.org/officeDocument/2006/relationships/slide" Target="../slides/slide35.xml"/><Relationship Id="rId1" Type="http://schemas.openxmlformats.org/officeDocument/2006/relationships/notesMaster" Target="../notesMasters/notesMaster1.xml"/><Relationship Id="rId6" Type="http://schemas.openxmlformats.org/officeDocument/2006/relationships/hyperlink" Target="http://www.youtube.com/user/OhioEdDept" TargetMode="External"/><Relationship Id="rId5" Type="http://schemas.openxmlformats.org/officeDocument/2006/relationships/hyperlink" Target="https://twitter.com/OHEducation" TargetMode="External"/><Relationship Id="rId4" Type="http://schemas.openxmlformats.org/officeDocument/2006/relationships/hyperlink" Target="http://www.facebook.com/OHEducation" TargetMode="Externa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EE0CA37-B3D3-4D0D-8A2B-1C633EDD525F}" type="slidenum">
              <a:rPr lang="en-US" smtClean="0"/>
              <a:pPr/>
              <a:t>7</a:t>
            </a:fld>
            <a:endParaRPr lang="en-US" dirty="0"/>
          </a:p>
        </p:txBody>
      </p:sp>
    </p:spTree>
    <p:extLst>
      <p:ext uri="{BB962C8B-B14F-4D97-AF65-F5344CB8AC3E}">
        <p14:creationId xmlns:p14="http://schemas.microsoft.com/office/powerpoint/2010/main" xmlns="" val="270641582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EE0CA37-B3D3-4D0D-8A2B-1C633EDD525F}" type="slidenum">
              <a:rPr lang="en-US" smtClean="0"/>
              <a:pPr/>
              <a:t>25</a:t>
            </a:fld>
            <a:endParaRPr lang="en-US"/>
          </a:p>
        </p:txBody>
      </p:sp>
    </p:spTree>
    <p:extLst>
      <p:ext uri="{BB962C8B-B14F-4D97-AF65-F5344CB8AC3E}">
        <p14:creationId xmlns:p14="http://schemas.microsoft.com/office/powerpoint/2010/main" xmlns="" val="190568546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eaLnBrk="1" fontAlgn="ctr" latinLnBrk="0" hangingPunct="1"/>
            <a:r>
              <a:rPr lang="en-US" b="1" dirty="0"/>
              <a:t>Spreadsheet Uploaded</a:t>
            </a:r>
            <a:endParaRPr lang="en-US" dirty="0"/>
          </a:p>
          <a:p>
            <a:pPr rtl="0" eaLnBrk="1" fontAlgn="ctr" latinLnBrk="0" hangingPunct="1"/>
            <a:r>
              <a:rPr lang="en-US" b="1" i="1" dirty="0"/>
              <a:t>Excess Cost spreadsheet must be uploaded.  System closed for all new application uploads.</a:t>
            </a:r>
            <a:endParaRPr lang="en-US" dirty="0"/>
          </a:p>
          <a:p>
            <a:pPr rtl="0" eaLnBrk="1" fontAlgn="ctr" latinLnBrk="0" hangingPunct="1"/>
            <a:endParaRPr lang="en-US" dirty="0"/>
          </a:p>
          <a:p>
            <a:pPr rtl="0" eaLnBrk="1" fontAlgn="ctr" latinLnBrk="0" hangingPunct="1"/>
            <a:r>
              <a:rPr lang="en-US" dirty="0"/>
              <a:t>Applications in Submitted Status</a:t>
            </a:r>
          </a:p>
          <a:p>
            <a:pPr rtl="0" eaLnBrk="1" fontAlgn="ctr" latinLnBrk="0" hangingPunct="1"/>
            <a:r>
              <a:rPr lang="en-US" i="1" dirty="0"/>
              <a:t>All applications must have be submitted and no longer in started status.  Any applications still in started status can/will be withdrawn or placed in ODE on hold for an additional explanation.</a:t>
            </a:r>
            <a:endParaRPr lang="en-US" dirty="0"/>
          </a:p>
          <a:p>
            <a:pPr rtl="0" eaLnBrk="1" fontAlgn="ctr" latinLnBrk="0" hangingPunct="1"/>
            <a:endParaRPr lang="en-US" dirty="0"/>
          </a:p>
          <a:p>
            <a:pPr rtl="0" eaLnBrk="1" fontAlgn="ctr" latinLnBrk="0" hangingPunct="1"/>
            <a:r>
              <a:rPr lang="en-US" dirty="0"/>
              <a:t>30-day Auto Approve Closes</a:t>
            </a:r>
          </a:p>
          <a:p>
            <a:pPr rtl="0" eaLnBrk="1" fontAlgn="ctr" latinLnBrk="0" hangingPunct="1"/>
            <a:endParaRPr lang="en-US" i="1" dirty="0"/>
          </a:p>
          <a:p>
            <a:pPr rtl="0" eaLnBrk="1" fontAlgn="ctr" latinLnBrk="0" hangingPunct="1"/>
            <a:r>
              <a:rPr lang="en-US" i="1" dirty="0"/>
              <a:t>30-day review window closes.  Any disputed applications must be in needs correction or ODE on hold status.  </a:t>
            </a:r>
            <a:endParaRPr lang="en-US" dirty="0"/>
          </a:p>
          <a:p>
            <a:pPr rtl="0" eaLnBrk="1" fontAlgn="ctr" latinLnBrk="0" hangingPunct="1"/>
            <a:r>
              <a:rPr lang="en-US" dirty="0"/>
              <a:t>Area Coordinator Dispute Resolution</a:t>
            </a:r>
          </a:p>
          <a:p>
            <a:pPr rtl="0" eaLnBrk="1" fontAlgn="ctr" latinLnBrk="0" hangingPunct="1"/>
            <a:r>
              <a:rPr lang="en-US" i="1" dirty="0"/>
              <a:t>Coordinators to assist in clearing up any outstanding issues, corrections and/or holds</a:t>
            </a:r>
            <a:endParaRPr lang="en-US" dirty="0"/>
          </a:p>
          <a:p>
            <a:endParaRPr lang="en-US" dirty="0"/>
          </a:p>
        </p:txBody>
      </p:sp>
      <p:sp>
        <p:nvSpPr>
          <p:cNvPr id="4" name="Slide Number Placeholder 3"/>
          <p:cNvSpPr>
            <a:spLocks noGrp="1"/>
          </p:cNvSpPr>
          <p:nvPr>
            <p:ph type="sldNum" sz="quarter" idx="10"/>
          </p:nvPr>
        </p:nvSpPr>
        <p:spPr/>
        <p:txBody>
          <a:bodyPr/>
          <a:lstStyle/>
          <a:p>
            <a:fld id="{A88EB8E9-7E05-4C60-A58D-798732DD5BFE}" type="slidenum">
              <a:rPr lang="en-US" smtClean="0"/>
              <a:pPr/>
              <a:t>26</a:t>
            </a:fld>
            <a:endParaRPr lang="en-US"/>
          </a:p>
        </p:txBody>
      </p:sp>
    </p:spTree>
    <p:extLst>
      <p:ext uri="{BB962C8B-B14F-4D97-AF65-F5344CB8AC3E}">
        <p14:creationId xmlns:p14="http://schemas.microsoft.com/office/powerpoint/2010/main" xmlns="" val="285545253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EE0CA37-B3D3-4D0D-8A2B-1C633EDD525F}" type="slidenum">
              <a:rPr lang="en-US" smtClean="0"/>
              <a:pPr/>
              <a:t>27</a:t>
            </a:fld>
            <a:endParaRPr lang="en-US" dirty="0"/>
          </a:p>
        </p:txBody>
      </p:sp>
    </p:spTree>
    <p:extLst>
      <p:ext uri="{BB962C8B-B14F-4D97-AF65-F5344CB8AC3E}">
        <p14:creationId xmlns:p14="http://schemas.microsoft.com/office/powerpoint/2010/main" xmlns="" val="244348033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42289">
              <a:defRPr/>
            </a:pPr>
            <a:r>
              <a:rPr lang="en-US" dirty="0"/>
              <a:t>Manuals, guidelines, forms, and data tools can be found on the departments website.  </a:t>
            </a:r>
          </a:p>
          <a:p>
            <a:pPr defTabSz="942289">
              <a:defRPr/>
            </a:pPr>
            <a:endParaRPr lang="en-US" dirty="0"/>
          </a:p>
          <a:p>
            <a:pPr defTabSz="942289">
              <a:defRPr/>
            </a:pPr>
            <a:r>
              <a:rPr lang="en-US" dirty="0"/>
              <a:t>http://education.ohio.gov/Topics/Ohio-Education-Options/Public-Schools/Forms-and-Program-Information-for-Traditional-Publ</a:t>
            </a:r>
          </a:p>
          <a:p>
            <a:endParaRPr lang="en-US" dirty="0"/>
          </a:p>
        </p:txBody>
      </p:sp>
      <p:sp>
        <p:nvSpPr>
          <p:cNvPr id="4" name="Slide Number Placeholder 3"/>
          <p:cNvSpPr>
            <a:spLocks noGrp="1"/>
          </p:cNvSpPr>
          <p:nvPr>
            <p:ph type="sldNum" sz="quarter" idx="10"/>
          </p:nvPr>
        </p:nvSpPr>
        <p:spPr/>
        <p:txBody>
          <a:bodyPr/>
          <a:lstStyle/>
          <a:p>
            <a:fld id="{4EE0CA37-B3D3-4D0D-8A2B-1C633EDD525F}" type="slidenum">
              <a:rPr lang="en-US" smtClean="0"/>
              <a:pPr/>
              <a:t>30</a:t>
            </a:fld>
            <a:endParaRPr lang="en-US" dirty="0"/>
          </a:p>
        </p:txBody>
      </p:sp>
    </p:spTree>
    <p:extLst>
      <p:ext uri="{BB962C8B-B14F-4D97-AF65-F5344CB8AC3E}">
        <p14:creationId xmlns:p14="http://schemas.microsoft.com/office/powerpoint/2010/main" xmlns="" val="16683230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Area coordinators are assigned by county and are available to assist districts.  </a:t>
            </a:r>
          </a:p>
          <a:p>
            <a:endParaRPr lang="en-US" dirty="0"/>
          </a:p>
          <a:p>
            <a:r>
              <a:rPr lang="en-US" dirty="0">
                <a:hlinkClick r:id="rId3"/>
              </a:rPr>
              <a:t>http://education.ohio.gov/Topics/Finance-and-Funding/Finance-Related-Data/School-Finance-Area-Coordinators-Fiscal-Consult/Area-Coordinators-Directory</a:t>
            </a:r>
            <a:r>
              <a:rPr lang="en-US" dirty="0"/>
              <a:t> </a:t>
            </a:r>
          </a:p>
          <a:p>
            <a:endParaRPr lang="en-US" dirty="0"/>
          </a:p>
        </p:txBody>
      </p:sp>
      <p:sp>
        <p:nvSpPr>
          <p:cNvPr id="4" name="Slide Number Placeholder 3"/>
          <p:cNvSpPr>
            <a:spLocks noGrp="1"/>
          </p:cNvSpPr>
          <p:nvPr>
            <p:ph type="sldNum" sz="quarter" idx="10"/>
          </p:nvPr>
        </p:nvSpPr>
        <p:spPr/>
        <p:txBody>
          <a:bodyPr/>
          <a:lstStyle/>
          <a:p>
            <a:fld id="{4EE0CA37-B3D3-4D0D-8A2B-1C633EDD525F}" type="slidenum">
              <a:rPr lang="en-US" smtClean="0"/>
              <a:pPr/>
              <a:t>32</a:t>
            </a:fld>
            <a:endParaRPr lang="en-US" dirty="0"/>
          </a:p>
        </p:txBody>
      </p:sp>
    </p:spTree>
    <p:extLst>
      <p:ext uri="{BB962C8B-B14F-4D97-AF65-F5344CB8AC3E}">
        <p14:creationId xmlns:p14="http://schemas.microsoft.com/office/powerpoint/2010/main" xmlns="" val="14073448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To get the latest information on when program dates and updated communications, sign-up for the School Finance (Treasurers) Newsletter.  </a:t>
            </a:r>
          </a:p>
          <a:p>
            <a:endParaRPr lang="en-US" dirty="0"/>
          </a:p>
          <a:p>
            <a:r>
              <a:rPr lang="en-US" dirty="0">
                <a:hlinkClick r:id="rId3"/>
              </a:rPr>
              <a:t>https://public.govdelivery.com/accounts/OHED/subscriber/new</a:t>
            </a:r>
            <a:endParaRPr lang="en-US" dirty="0"/>
          </a:p>
          <a:p>
            <a:endParaRPr lang="en-US" dirty="0"/>
          </a:p>
        </p:txBody>
      </p:sp>
      <p:sp>
        <p:nvSpPr>
          <p:cNvPr id="4" name="Slide Number Placeholder 3"/>
          <p:cNvSpPr>
            <a:spLocks noGrp="1"/>
          </p:cNvSpPr>
          <p:nvPr>
            <p:ph type="sldNum" sz="quarter" idx="10"/>
          </p:nvPr>
        </p:nvSpPr>
        <p:spPr/>
        <p:txBody>
          <a:bodyPr/>
          <a:lstStyle/>
          <a:p>
            <a:fld id="{4EE0CA37-B3D3-4D0D-8A2B-1C633EDD525F}" type="slidenum">
              <a:rPr lang="en-US" smtClean="0"/>
              <a:pPr/>
              <a:t>33</a:t>
            </a:fld>
            <a:endParaRPr lang="en-US" dirty="0"/>
          </a:p>
        </p:txBody>
      </p:sp>
    </p:spTree>
    <p:extLst>
      <p:ext uri="{BB962C8B-B14F-4D97-AF65-F5344CB8AC3E}">
        <p14:creationId xmlns:p14="http://schemas.microsoft.com/office/powerpoint/2010/main" xmlns="" val="356820109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600" dirty="0">
              <a:latin typeface="Arial" pitchFamily="34" charset="0"/>
              <a:cs typeface="Arial" pitchFamily="34" charset="0"/>
            </a:endParaRPr>
          </a:p>
        </p:txBody>
      </p:sp>
      <p:sp>
        <p:nvSpPr>
          <p:cNvPr id="4" name="Slide Number Placeholder 3"/>
          <p:cNvSpPr>
            <a:spLocks noGrp="1"/>
          </p:cNvSpPr>
          <p:nvPr>
            <p:ph type="sldNum" sz="quarter" idx="10"/>
          </p:nvPr>
        </p:nvSpPr>
        <p:spPr/>
        <p:txBody>
          <a:bodyPr/>
          <a:lstStyle/>
          <a:p>
            <a:fld id="{73043527-8EAB-40B4-A534-3045E607F503}" type="slidenum">
              <a:rPr lang="en-US" smtClean="0"/>
              <a:pPr/>
              <a:t>34</a:t>
            </a:fld>
            <a:endParaRPr lang="en-US" dirty="0"/>
          </a:p>
        </p:txBody>
      </p:sp>
    </p:spTree>
    <p:extLst>
      <p:ext uri="{BB962C8B-B14F-4D97-AF65-F5344CB8AC3E}">
        <p14:creationId xmlns:p14="http://schemas.microsoft.com/office/powerpoint/2010/main" xmlns="" val="224163868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Did you hear the news? We’re now on Instagram! Check out our official account and follow us at </a:t>
            </a:r>
            <a:r>
              <a:rPr lang="en-US" dirty="0">
                <a:hlinkClick r:id="rId3"/>
              </a:rPr>
              <a:t>instagram.com/OHEducation</a:t>
            </a:r>
            <a:r>
              <a:rPr lang="en-US" dirty="0"/>
              <a:t>. There, you can keep up with top news and updates and, this fall, be on the lookout for fun connections with Ohio teachers in their classrooms.</a:t>
            </a:r>
          </a:p>
          <a:p>
            <a:r>
              <a:rPr lang="en-US" dirty="0"/>
              <a:t> </a:t>
            </a:r>
          </a:p>
          <a:p>
            <a:r>
              <a:rPr lang="en-US" dirty="0"/>
              <a:t>You also can stay up to date by following our other social media channels. In addition to Instagram, connect with us on </a:t>
            </a:r>
            <a:r>
              <a:rPr lang="en-US" dirty="0">
                <a:hlinkClick r:id="rId4"/>
              </a:rPr>
              <a:t>Facebook</a:t>
            </a:r>
            <a:r>
              <a:rPr lang="en-US" dirty="0"/>
              <a:t>, </a:t>
            </a:r>
            <a:r>
              <a:rPr lang="en-US" dirty="0">
                <a:hlinkClick r:id="rId5"/>
              </a:rPr>
              <a:t>Twitter</a:t>
            </a:r>
            <a:r>
              <a:rPr lang="en-US" dirty="0"/>
              <a:t>, and </a:t>
            </a:r>
            <a:r>
              <a:rPr lang="en-US" dirty="0">
                <a:hlinkClick r:id="rId6"/>
              </a:rPr>
              <a:t>YouTube</a:t>
            </a:r>
            <a:r>
              <a:rPr lang="en-US" dirty="0"/>
              <a:t>. Our handles are on the slide. </a:t>
            </a:r>
          </a:p>
          <a:p>
            <a:r>
              <a:rPr lang="en-US" dirty="0"/>
              <a:t/>
            </a:r>
            <a:br>
              <a:rPr lang="en-US" dirty="0"/>
            </a:br>
            <a:r>
              <a:rPr lang="en-US" dirty="0"/>
              <a:t>Superintendent of Public Instruction Paolo DeMaria even has his own </a:t>
            </a:r>
            <a:r>
              <a:rPr lang="en-US" dirty="0">
                <a:hlinkClick r:id="rId7"/>
              </a:rPr>
              <a:t>Twitter</a:t>
            </a:r>
            <a:r>
              <a:rPr lang="en-US" dirty="0"/>
              <a:t> account. Follow him @OHEducationSupt. </a:t>
            </a:r>
          </a:p>
          <a:p>
            <a:endParaRPr lang="en-US" dirty="0"/>
          </a:p>
        </p:txBody>
      </p:sp>
      <p:sp>
        <p:nvSpPr>
          <p:cNvPr id="4" name="Slide Number Placeholder 3"/>
          <p:cNvSpPr>
            <a:spLocks noGrp="1"/>
          </p:cNvSpPr>
          <p:nvPr>
            <p:ph type="sldNum" sz="quarter" idx="10"/>
          </p:nvPr>
        </p:nvSpPr>
        <p:spPr/>
        <p:txBody>
          <a:bodyPr/>
          <a:lstStyle/>
          <a:p>
            <a:fld id="{A88EB8E9-7E05-4C60-A58D-798732DD5BFE}" type="slidenum">
              <a:rPr lang="en-US" smtClean="0"/>
              <a:pPr/>
              <a:t>35</a:t>
            </a:fld>
            <a:endParaRPr lang="en-US" dirty="0"/>
          </a:p>
        </p:txBody>
      </p:sp>
    </p:spTree>
    <p:extLst>
      <p:ext uri="{BB962C8B-B14F-4D97-AF65-F5344CB8AC3E}">
        <p14:creationId xmlns:p14="http://schemas.microsoft.com/office/powerpoint/2010/main" xmlns="" val="112930164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The department is connecting with families with tips and information. We encourage everyone to go to eduation.ohio.gov/text. From there, you may choose from a variety of subjects on which to receive text messages.  </a:t>
            </a:r>
          </a:p>
          <a:p>
            <a:endParaRPr lang="en-US" baseline="0" dirty="0"/>
          </a:p>
          <a:p>
            <a:r>
              <a:rPr lang="en-US" baseline="0" dirty="0"/>
              <a:t>On the slide are two examples: </a:t>
            </a:r>
            <a:r>
              <a:rPr lang="en-US" dirty="0">
                <a:effectLst/>
              </a:rPr>
              <a:t>Useful information for families with children in preschool through elementary school</a:t>
            </a:r>
            <a:r>
              <a:rPr lang="en-US" baseline="0" dirty="0">
                <a:effectLst/>
              </a:rPr>
              <a:t> and ideas and information for families with middle school and high school students.  </a:t>
            </a:r>
            <a:endParaRPr lang="en-US" dirty="0"/>
          </a:p>
        </p:txBody>
      </p:sp>
      <p:sp>
        <p:nvSpPr>
          <p:cNvPr id="4" name="Slide Number Placeholder 3"/>
          <p:cNvSpPr>
            <a:spLocks noGrp="1"/>
          </p:cNvSpPr>
          <p:nvPr>
            <p:ph type="sldNum" sz="quarter" idx="10"/>
          </p:nvPr>
        </p:nvSpPr>
        <p:spPr/>
        <p:txBody>
          <a:bodyPr/>
          <a:lstStyle/>
          <a:p>
            <a:fld id="{A88EB8E9-7E05-4C60-A58D-798732DD5BFE}" type="slidenum">
              <a:rPr lang="en-US" smtClean="0"/>
              <a:pPr/>
              <a:t>36</a:t>
            </a:fld>
            <a:endParaRPr lang="en-US" dirty="0"/>
          </a:p>
        </p:txBody>
      </p:sp>
    </p:spTree>
    <p:extLst>
      <p:ext uri="{BB962C8B-B14F-4D97-AF65-F5344CB8AC3E}">
        <p14:creationId xmlns:p14="http://schemas.microsoft.com/office/powerpoint/2010/main" xmlns="" val="307004412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Probate court guardianship example</a:t>
            </a:r>
          </a:p>
        </p:txBody>
      </p:sp>
      <p:sp>
        <p:nvSpPr>
          <p:cNvPr id="4" name="Slide Number Placeholder 3"/>
          <p:cNvSpPr>
            <a:spLocks noGrp="1"/>
          </p:cNvSpPr>
          <p:nvPr>
            <p:ph type="sldNum" sz="quarter" idx="10"/>
          </p:nvPr>
        </p:nvSpPr>
        <p:spPr/>
        <p:txBody>
          <a:bodyPr/>
          <a:lstStyle/>
          <a:p>
            <a:fld id="{4EE0CA37-B3D3-4D0D-8A2B-1C633EDD525F}" type="slidenum">
              <a:rPr lang="en-US" smtClean="0"/>
              <a:pPr/>
              <a:t>10</a:t>
            </a:fld>
            <a:endParaRPr lang="en-US" dirty="0"/>
          </a:p>
        </p:txBody>
      </p:sp>
    </p:spTree>
    <p:extLst>
      <p:ext uri="{BB962C8B-B14F-4D97-AF65-F5344CB8AC3E}">
        <p14:creationId xmlns:p14="http://schemas.microsoft.com/office/powerpoint/2010/main" xmlns="" val="325170687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Safety plan – emergency placement</a:t>
            </a:r>
          </a:p>
        </p:txBody>
      </p:sp>
      <p:sp>
        <p:nvSpPr>
          <p:cNvPr id="4" name="Slide Number Placeholder 3"/>
          <p:cNvSpPr>
            <a:spLocks noGrp="1"/>
          </p:cNvSpPr>
          <p:nvPr>
            <p:ph type="sldNum" sz="quarter" idx="10"/>
          </p:nvPr>
        </p:nvSpPr>
        <p:spPr/>
        <p:txBody>
          <a:bodyPr/>
          <a:lstStyle/>
          <a:p>
            <a:fld id="{4EE0CA37-B3D3-4D0D-8A2B-1C633EDD525F}" type="slidenum">
              <a:rPr lang="en-US" smtClean="0"/>
              <a:pPr/>
              <a:t>11</a:t>
            </a:fld>
            <a:endParaRPr lang="en-US" dirty="0"/>
          </a:p>
        </p:txBody>
      </p:sp>
    </p:spTree>
    <p:extLst>
      <p:ext uri="{BB962C8B-B14F-4D97-AF65-F5344CB8AC3E}">
        <p14:creationId xmlns:p14="http://schemas.microsoft.com/office/powerpoint/2010/main" xmlns="" val="171502088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EE0CA37-B3D3-4D0D-8A2B-1C633EDD525F}" type="slidenum">
              <a:rPr lang="en-US" smtClean="0"/>
              <a:pPr/>
              <a:t>13</a:t>
            </a:fld>
            <a:endParaRPr lang="en-US" dirty="0"/>
          </a:p>
        </p:txBody>
      </p:sp>
    </p:spTree>
    <p:extLst>
      <p:ext uri="{BB962C8B-B14F-4D97-AF65-F5344CB8AC3E}">
        <p14:creationId xmlns:p14="http://schemas.microsoft.com/office/powerpoint/2010/main" xmlns="" val="337246101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EE0CA37-B3D3-4D0D-8A2B-1C633EDD525F}" type="slidenum">
              <a:rPr lang="en-US" smtClean="0"/>
              <a:pPr/>
              <a:t>17</a:t>
            </a:fld>
            <a:endParaRPr lang="en-US" dirty="0"/>
          </a:p>
        </p:txBody>
      </p:sp>
    </p:spTree>
    <p:extLst>
      <p:ext uri="{BB962C8B-B14F-4D97-AF65-F5344CB8AC3E}">
        <p14:creationId xmlns:p14="http://schemas.microsoft.com/office/powerpoint/2010/main" xmlns="" val="160496399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EE0CA37-B3D3-4D0D-8A2B-1C633EDD525F}" type="slidenum">
              <a:rPr lang="en-US" smtClean="0"/>
              <a:pPr/>
              <a:t>19</a:t>
            </a:fld>
            <a:endParaRPr lang="en-US" dirty="0"/>
          </a:p>
        </p:txBody>
      </p:sp>
    </p:spTree>
    <p:extLst>
      <p:ext uri="{BB962C8B-B14F-4D97-AF65-F5344CB8AC3E}">
        <p14:creationId xmlns:p14="http://schemas.microsoft.com/office/powerpoint/2010/main" xmlns="" val="317088798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42289">
              <a:defRPr/>
            </a:pPr>
            <a:r>
              <a:rPr lang="en-US" dirty="0"/>
              <a:t>When a school district educates a special needs student who is not a resident of the district, that district may charge the district of residence “excess costs”.</a:t>
            </a:r>
          </a:p>
          <a:p>
            <a:r>
              <a:rPr lang="en-US" dirty="0"/>
              <a:t>Related services costs as dictated in the student’s IEP</a:t>
            </a:r>
          </a:p>
          <a:p>
            <a:endParaRPr lang="en-US" dirty="0"/>
          </a:p>
          <a:p>
            <a:pPr defTabSz="942289">
              <a:defRPr/>
            </a:pPr>
            <a:r>
              <a:rPr lang="en-US" dirty="0"/>
              <a:t>Excess costs are defined as the cost to educate the student minus the amount of State and local funds received for educating the student.</a:t>
            </a:r>
          </a:p>
          <a:p>
            <a:pPr defTabSz="942289">
              <a:defRPr/>
            </a:pPr>
            <a:endParaRPr lang="en-US" dirty="0"/>
          </a:p>
          <a:p>
            <a:pPr defTabSz="942289">
              <a:defRPr/>
            </a:pPr>
            <a:r>
              <a:rPr lang="en-US" dirty="0"/>
              <a:t>Based on ORC 3323.13 and 3323.14</a:t>
            </a:r>
          </a:p>
          <a:p>
            <a:endParaRPr lang="en-US" dirty="0"/>
          </a:p>
        </p:txBody>
      </p:sp>
      <p:sp>
        <p:nvSpPr>
          <p:cNvPr id="4" name="Slide Number Placeholder 3"/>
          <p:cNvSpPr>
            <a:spLocks noGrp="1"/>
          </p:cNvSpPr>
          <p:nvPr>
            <p:ph type="sldNum" sz="quarter" idx="10"/>
          </p:nvPr>
        </p:nvSpPr>
        <p:spPr/>
        <p:txBody>
          <a:bodyPr/>
          <a:lstStyle/>
          <a:p>
            <a:fld id="{4EE0CA37-B3D3-4D0D-8A2B-1C633EDD525F}" type="slidenum">
              <a:rPr lang="en-US" smtClean="0"/>
              <a:pPr/>
              <a:t>21</a:t>
            </a:fld>
            <a:endParaRPr lang="en-US"/>
          </a:p>
        </p:txBody>
      </p:sp>
    </p:spTree>
    <p:extLst>
      <p:ext uri="{BB962C8B-B14F-4D97-AF65-F5344CB8AC3E}">
        <p14:creationId xmlns:p14="http://schemas.microsoft.com/office/powerpoint/2010/main" xmlns="" val="187742239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Explain what school aged is including FAPE.  Explain that all students are entitled to FAPE regardless of being SPED or regular ed. Even though all preschoolers are now entered in EMIS only SPED preschoolers are counted as funded. </a:t>
            </a:r>
          </a:p>
          <a:p>
            <a:r>
              <a:rPr lang="en-US" dirty="0"/>
              <a:t>Responsibility continues as dictated in the court order after age 18 unless another factor applies  i.e. self supporting, married etc.</a:t>
            </a:r>
          </a:p>
        </p:txBody>
      </p:sp>
      <p:sp>
        <p:nvSpPr>
          <p:cNvPr id="4" name="Slide Number Placeholder 3"/>
          <p:cNvSpPr>
            <a:spLocks noGrp="1"/>
          </p:cNvSpPr>
          <p:nvPr>
            <p:ph type="sldNum" sz="quarter" idx="5"/>
          </p:nvPr>
        </p:nvSpPr>
        <p:spPr/>
        <p:txBody>
          <a:bodyPr/>
          <a:lstStyle/>
          <a:p>
            <a:fld id="{4EE0CA37-B3D3-4D0D-8A2B-1C633EDD525F}" type="slidenum">
              <a:rPr lang="en-US" smtClean="0"/>
              <a:pPr/>
              <a:t>22</a:t>
            </a:fld>
            <a:endParaRPr lang="en-US"/>
          </a:p>
        </p:txBody>
      </p:sp>
    </p:spTree>
    <p:extLst>
      <p:ext uri="{BB962C8B-B14F-4D97-AF65-F5344CB8AC3E}">
        <p14:creationId xmlns:p14="http://schemas.microsoft.com/office/powerpoint/2010/main" xmlns="" val="310617124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42289">
              <a:defRPr/>
            </a:pPr>
            <a:r>
              <a:rPr lang="en-US" dirty="0"/>
              <a:t>For students who are open enrolled, in a special education co-op, attending under Title One or enrolled in institutional placements by parents, the educating district should have sent the agreed-upon contracts entered into by the relevant boards of the districts at the time the district providing such special education accepts the child for enrollment.</a:t>
            </a:r>
          </a:p>
          <a:p>
            <a:pPr defTabSz="942289">
              <a:defRPr/>
            </a:pPr>
            <a:r>
              <a:rPr lang="en-US" i="1" dirty="0">
                <a:solidFill>
                  <a:schemeClr val="bg1"/>
                </a:solidFill>
                <a:latin typeface="Arial" panose="020B0604020202020204" pitchFamily="34" charset="0"/>
                <a:cs typeface="Arial" panose="020B0604020202020204" pitchFamily="34" charset="0"/>
              </a:rPr>
              <a:t>Sample contracts can be found on the Department’s website.  </a:t>
            </a:r>
          </a:p>
          <a:p>
            <a:endParaRPr lang="en-US" dirty="0"/>
          </a:p>
        </p:txBody>
      </p:sp>
      <p:sp>
        <p:nvSpPr>
          <p:cNvPr id="4" name="Slide Number Placeholder 3"/>
          <p:cNvSpPr>
            <a:spLocks noGrp="1"/>
          </p:cNvSpPr>
          <p:nvPr>
            <p:ph type="sldNum" sz="quarter" idx="10"/>
          </p:nvPr>
        </p:nvSpPr>
        <p:spPr/>
        <p:txBody>
          <a:bodyPr/>
          <a:lstStyle/>
          <a:p>
            <a:fld id="{4EE0CA37-B3D3-4D0D-8A2B-1C633EDD525F}" type="slidenum">
              <a:rPr lang="en-US" smtClean="0"/>
              <a:pPr/>
              <a:t>24</a:t>
            </a:fld>
            <a:endParaRPr lang="en-US"/>
          </a:p>
        </p:txBody>
      </p:sp>
    </p:spTree>
    <p:extLst>
      <p:ext uri="{BB962C8B-B14F-4D97-AF65-F5344CB8AC3E}">
        <p14:creationId xmlns:p14="http://schemas.microsoft.com/office/powerpoint/2010/main" xmlns="" val="199853543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406467" y="5514102"/>
            <a:ext cx="7772400" cy="646331"/>
          </a:xfrm>
        </p:spPr>
        <p:txBody>
          <a:bodyPr lIns="0" tIns="0" rIns="0" bIns="0" anchor="b" anchorCtr="0">
            <a:spAutoFit/>
          </a:bodyPr>
          <a:lstStyle>
            <a:lvl1pPr algn="l">
              <a:defRPr sz="4200" b="1"/>
            </a:lvl1pPr>
          </a:lstStyle>
          <a:p>
            <a:r>
              <a:rPr lang="en-US"/>
              <a:t>Click to edit Master title style</a:t>
            </a:r>
            <a:endParaRPr lang="en-US" dirty="0"/>
          </a:p>
        </p:txBody>
      </p:sp>
      <p:sp>
        <p:nvSpPr>
          <p:cNvPr id="3" name="Subtitle 2"/>
          <p:cNvSpPr>
            <a:spLocks noGrp="1"/>
          </p:cNvSpPr>
          <p:nvPr>
            <p:ph type="subTitle" idx="1"/>
          </p:nvPr>
        </p:nvSpPr>
        <p:spPr>
          <a:xfrm>
            <a:off x="406467" y="6279478"/>
            <a:ext cx="6400800" cy="430887"/>
          </a:xfrm>
        </p:spPr>
        <p:txBody>
          <a:bodyPr lIns="0" tIns="0" rIns="0" bIns="0" anchor="t" anchorCtr="0">
            <a:spAutoFit/>
          </a:bodyPr>
          <a:lstStyle>
            <a:lvl1pPr marL="0" indent="0" algn="l">
              <a:buNone/>
              <a:defRPr sz="28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pic>
        <p:nvPicPr>
          <p:cNvPr id="7" name="Picture 6" descr="ODE_LOGO.jpg"/>
          <p:cNvPicPr>
            <a:picLocks noChangeAspect="1"/>
          </p:cNvPicPr>
          <p:nvPr userDrawn="1"/>
        </p:nvPicPr>
        <p:blipFill>
          <a:blip r:embed="rId2"/>
          <a:stretch>
            <a:fillRect/>
          </a:stretch>
        </p:blipFill>
        <p:spPr>
          <a:xfrm>
            <a:off x="6807267" y="6186917"/>
            <a:ext cx="2012050" cy="369560"/>
          </a:xfrm>
          <a:prstGeom prst="rect">
            <a:avLst/>
          </a:prstGeom>
        </p:spPr>
      </p:pic>
      <p:pic>
        <p:nvPicPr>
          <p:cNvPr id="8" name="Picture 7" descr="PhotoOption3.jpg"/>
          <p:cNvPicPr>
            <a:picLocks noChangeAspect="1"/>
          </p:cNvPicPr>
          <p:nvPr userDrawn="1"/>
        </p:nvPicPr>
        <p:blipFill>
          <a:blip r:embed="rId3"/>
          <a:stretch>
            <a:fillRect/>
          </a:stretch>
        </p:blipFill>
        <p:spPr>
          <a:xfrm>
            <a:off x="0" y="0"/>
            <a:ext cx="9144000" cy="5169408"/>
          </a:xfrm>
          <a:prstGeom prst="rect">
            <a:avLst/>
          </a:prstGeom>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646331"/>
          </a:xfrm>
        </p:spPr>
        <p:txBody>
          <a:bodyPr>
            <a:spAutoFit/>
          </a:bodyPr>
          <a:lstStyle>
            <a:lvl1pPr>
              <a:defRPr sz="4200" b="1">
                <a:solidFill>
                  <a:srgbClr val="C00000"/>
                </a:solidFill>
              </a:defRPr>
            </a:lvl1pPr>
          </a:lstStyle>
          <a:p>
            <a:r>
              <a:rPr lang="en-US"/>
              <a:t>Click to edit Master title style</a:t>
            </a:r>
            <a:endParaRPr lang="en-US" dirty="0"/>
          </a:p>
        </p:txBody>
      </p:sp>
      <p:sp>
        <p:nvSpPr>
          <p:cNvPr id="3" name="Content Placeholder 2"/>
          <p:cNvSpPr>
            <a:spLocks noGrp="1"/>
          </p:cNvSpPr>
          <p:nvPr>
            <p:ph idx="1"/>
          </p:nvPr>
        </p:nvSpPr>
        <p:spPr>
          <a:xfrm>
            <a:off x="457200" y="1057644"/>
            <a:ext cx="8229600" cy="452596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7" name="Picture 6" descr="FOOTER-1.jpg"/>
          <p:cNvPicPr>
            <a:picLocks noChangeAspect="1"/>
          </p:cNvPicPr>
          <p:nvPr userDrawn="1"/>
        </p:nvPicPr>
        <p:blipFill>
          <a:blip r:embed="rId2"/>
          <a:stretch>
            <a:fillRect/>
          </a:stretch>
        </p:blipFill>
        <p:spPr>
          <a:xfrm>
            <a:off x="0" y="6378160"/>
            <a:ext cx="9144000" cy="487680"/>
          </a:xfrm>
          <a:prstGeom prst="rect">
            <a:avLst/>
          </a:prstGeom>
        </p:spPr>
      </p:pic>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457200"/>
            <a:ext cx="8229600" cy="681836"/>
          </a:xfrm>
          <a:prstGeom prst="rect">
            <a:avLst/>
          </a:prstGeom>
        </p:spPr>
        <p:txBody>
          <a:bodyPr vert="horz" lIns="0" tIns="0" rIns="0" bIns="0" rtlCol="0" anchor="t" anchorCtr="0">
            <a:noAutofit/>
          </a:bodyPr>
          <a:lstStyle/>
          <a:p>
            <a:r>
              <a:rPr lang="en-US"/>
              <a:t>Click to edit Master title style</a:t>
            </a:r>
            <a:endParaRPr lang="en-US" dirty="0"/>
          </a:p>
        </p:txBody>
      </p:sp>
      <p:sp>
        <p:nvSpPr>
          <p:cNvPr id="3" name="Text Placeholder 2"/>
          <p:cNvSpPr>
            <a:spLocks noGrp="1"/>
          </p:cNvSpPr>
          <p:nvPr>
            <p:ph type="body" idx="1"/>
          </p:nvPr>
        </p:nvSpPr>
        <p:spPr>
          <a:xfrm>
            <a:off x="457200" y="1139036"/>
            <a:ext cx="8229600" cy="4525963"/>
          </a:xfrm>
          <a:prstGeom prst="rect">
            <a:avLst/>
          </a:prstGeom>
        </p:spPr>
        <p:txBody>
          <a:bodyPr vert="horz" lIns="0" tIns="0" rIns="0" bIns="0" rtlCol="0" anchor="t" anchorCtr="0">
            <a:no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Lst>
  <p:txStyles>
    <p:titleStyle>
      <a:lvl1pPr algn="ctr" defTabSz="457200" rtl="0" eaLnBrk="1" latinLnBrk="0" hangingPunct="1">
        <a:spcBef>
          <a:spcPct val="0"/>
        </a:spcBef>
        <a:buNone/>
        <a:defRPr sz="4200" b="1" kern="1200">
          <a:solidFill>
            <a:srgbClr val="C00000"/>
          </a:solidFill>
          <a:latin typeface="Arial"/>
          <a:ea typeface="+mj-ea"/>
          <a:cs typeface="Arial"/>
        </a:defRPr>
      </a:lvl1pPr>
    </p:titleStyle>
    <p:bodyStyle>
      <a:lvl1pPr marL="227013" indent="-227013" algn="l" defTabSz="457200" rtl="0" eaLnBrk="1" latinLnBrk="0" hangingPunct="1">
        <a:spcBef>
          <a:spcPct val="20000"/>
        </a:spcBef>
        <a:buFont typeface="Arial"/>
        <a:buChar char="•"/>
        <a:defRPr sz="3200" kern="1200">
          <a:solidFill>
            <a:schemeClr val="tx1"/>
          </a:solidFill>
          <a:latin typeface="Arial"/>
          <a:ea typeface="+mn-ea"/>
          <a:cs typeface="Arial"/>
        </a:defRPr>
      </a:lvl1pPr>
      <a:lvl2pPr marL="571500" indent="-225425" algn="l" defTabSz="457200" rtl="0" eaLnBrk="1" latinLnBrk="0" hangingPunct="1">
        <a:spcBef>
          <a:spcPct val="20000"/>
        </a:spcBef>
        <a:buFont typeface="Arial"/>
        <a:buChar char="–"/>
        <a:defRPr sz="3200" kern="1200">
          <a:solidFill>
            <a:schemeClr val="tx1"/>
          </a:solidFill>
          <a:latin typeface="Arial"/>
          <a:ea typeface="+mn-ea"/>
          <a:cs typeface="Arial"/>
        </a:defRPr>
      </a:lvl2pPr>
      <a:lvl3pPr marL="1025525" indent="-228600" algn="l" defTabSz="457200" rtl="0" eaLnBrk="1" latinLnBrk="0" hangingPunct="1">
        <a:spcBef>
          <a:spcPct val="20000"/>
        </a:spcBef>
        <a:buFont typeface="Arial"/>
        <a:buChar char="•"/>
        <a:defRPr sz="3200" kern="1200">
          <a:solidFill>
            <a:schemeClr val="tx1"/>
          </a:solidFill>
          <a:latin typeface="Arial"/>
          <a:ea typeface="+mn-ea"/>
          <a:cs typeface="Arial"/>
        </a:defRPr>
      </a:lvl3pPr>
      <a:lvl4pPr marL="1490663" indent="-228600" algn="l" defTabSz="457200" rtl="0" eaLnBrk="1" latinLnBrk="0" hangingPunct="1">
        <a:spcBef>
          <a:spcPct val="20000"/>
        </a:spcBef>
        <a:buFont typeface="Arial"/>
        <a:buChar char="–"/>
        <a:defRPr sz="3200" kern="1200">
          <a:solidFill>
            <a:schemeClr val="tx1"/>
          </a:solidFill>
          <a:latin typeface="Arial"/>
          <a:ea typeface="+mn-ea"/>
          <a:cs typeface="Arial"/>
        </a:defRPr>
      </a:lvl4pPr>
      <a:lvl5pPr marL="1947863" indent="-228600" algn="l" defTabSz="457200" rtl="0" eaLnBrk="1" latinLnBrk="0" hangingPunct="1">
        <a:spcBef>
          <a:spcPct val="20000"/>
        </a:spcBef>
        <a:buFont typeface="Arial"/>
        <a:buChar char="»"/>
        <a:defRPr sz="3200" kern="1200">
          <a:solidFill>
            <a:schemeClr val="tx1"/>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hyperlink" Target="http://codes.ohio.gov/orc/3317.081v1" TargetMode="External"/><Relationship Id="rId2" Type="http://schemas.openxmlformats.org/officeDocument/2006/relationships/hyperlink" Target="http://codes.ohio.gov/orc/3317.08v1" TargetMode="External"/><Relationship Id="rId1" Type="http://schemas.openxmlformats.org/officeDocument/2006/relationships/slideLayout" Target="../slideLayouts/slideLayout2.xml"/><Relationship Id="rId4" Type="http://schemas.openxmlformats.org/officeDocument/2006/relationships/hyperlink" Target="http://education.ohio.gov/Topics/Finance-and-Funding/Finance-Related-Data/Tuition-Letters-and-Rates" TargetMode="External"/></Relationships>
</file>

<file path=ppt/slides/_rels/slide1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hyperlink" Target="https://education.ohio.gov/getattachment/Topics/Quality-School-Choice/Public-Schools/Forms-and-Program-Information-for-Traditional-Publ/SF-14-DRC-Guidance-Document.pdf.aspx" TargetMode="External"/><Relationship Id="rId2" Type="http://schemas.openxmlformats.org/officeDocument/2006/relationships/hyperlink" Target="https://education.ohio.gov/getattachment/Topics/School-Choice/Public-Schools/Forms-and-Program-Information-for-Traditional-Publ/SF-DRC_Form-Revised-4-24-13.pdf.aspx"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image" Target="../media/image14.jpeg"/><Relationship Id="rId5" Type="http://schemas.openxmlformats.org/officeDocument/2006/relationships/image" Target="../media/image13.jpeg"/><Relationship Id="rId4" Type="http://schemas.openxmlformats.org/officeDocument/2006/relationships/image" Target="../media/image12.png"/></Relationships>
</file>

<file path=ppt/slides/_rels/slide36.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hyperlink" Target="http://education.ohio.gov/getattachment/Topics/Data/EMIS/EMIS-Documentation/Current-EMIS-Manual/2-4-Student-Standing-FS-Record-v9-2.pdf.aspx?lang=en-US"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06466" y="4418503"/>
            <a:ext cx="8549643" cy="1969770"/>
          </a:xfrm>
        </p:spPr>
        <p:txBody>
          <a:bodyPr/>
          <a:lstStyle/>
          <a:p>
            <a:r>
              <a:rPr lang="en-US" sz="2800" dirty="0"/>
              <a:t/>
            </a:r>
            <a:br>
              <a:rPr lang="en-US" sz="2800" dirty="0"/>
            </a:br>
            <a:r>
              <a:rPr lang="en-US" sz="2800" dirty="0"/>
              <a:t/>
            </a:r>
            <a:br>
              <a:rPr lang="en-US" sz="2800" dirty="0"/>
            </a:br>
            <a:r>
              <a:rPr lang="en-US" sz="2400" dirty="0">
                <a:solidFill>
                  <a:schemeClr val="tx1"/>
                </a:solidFill>
              </a:rPr>
              <a:t>Tuition: Calculating, Billing and Handling Disputes</a:t>
            </a:r>
            <a:br>
              <a:rPr lang="en-US" sz="2400" dirty="0">
                <a:solidFill>
                  <a:schemeClr val="tx1"/>
                </a:solidFill>
              </a:rPr>
            </a:br>
            <a:r>
              <a:rPr lang="en-US" sz="2400" dirty="0">
                <a:solidFill>
                  <a:schemeClr val="tx1"/>
                </a:solidFill>
              </a:rPr>
              <a:t>Leanne Sidley, Area Coordinator</a:t>
            </a:r>
            <a:r>
              <a:rPr lang="en-US" sz="2400" dirty="0"/>
              <a:t/>
            </a:r>
            <a:br>
              <a:rPr lang="en-US" sz="2400" dirty="0"/>
            </a:br>
            <a:endParaRPr lang="en-US" sz="2400" dirty="0"/>
          </a:p>
        </p:txBody>
      </p:sp>
      <p:sp>
        <p:nvSpPr>
          <p:cNvPr id="3" name="Subtitle 2"/>
          <p:cNvSpPr>
            <a:spLocks noGrp="1"/>
          </p:cNvSpPr>
          <p:nvPr>
            <p:ph type="subTitle" idx="1"/>
          </p:nvPr>
        </p:nvSpPr>
        <p:spPr/>
        <p:txBody>
          <a:bodyPr/>
          <a:lstStyle/>
          <a:p>
            <a:endParaRPr lang="en-US" dirty="0"/>
          </a:p>
        </p:txBody>
      </p:sp>
    </p:spTree>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B9C3274-E35C-4CAF-8241-C00ECD9EF3DE}"/>
              </a:ext>
            </a:extLst>
          </p:cNvPr>
          <p:cNvSpPr>
            <a:spLocks noGrp="1"/>
          </p:cNvSpPr>
          <p:nvPr>
            <p:ph type="title"/>
          </p:nvPr>
        </p:nvSpPr>
        <p:spPr>
          <a:xfrm>
            <a:off x="457200" y="-1"/>
            <a:ext cx="8229600" cy="200417"/>
          </a:xfrm>
        </p:spPr>
        <p:txBody>
          <a:bodyPr/>
          <a:lstStyle/>
          <a:p>
            <a:r>
              <a:rPr lang="en-US" dirty="0">
                <a:solidFill>
                  <a:schemeClr val="bg1"/>
                </a:solidFill>
              </a:rPr>
              <a:t>.</a:t>
            </a:r>
            <a:r>
              <a:rPr lang="en-US" dirty="0"/>
              <a:t/>
            </a:r>
            <a:br>
              <a:rPr lang="en-US" dirty="0"/>
            </a:br>
            <a:endParaRPr lang="en-US" dirty="0"/>
          </a:p>
        </p:txBody>
      </p:sp>
      <p:sp>
        <p:nvSpPr>
          <p:cNvPr id="3" name="Content Placeholder 2">
            <a:extLst>
              <a:ext uri="{FF2B5EF4-FFF2-40B4-BE49-F238E27FC236}">
                <a16:creationId xmlns:a16="http://schemas.microsoft.com/office/drawing/2014/main" xmlns="" id="{1F29B856-5F74-4D25-A824-05E98A1618C8}"/>
              </a:ext>
            </a:extLst>
          </p:cNvPr>
          <p:cNvSpPr>
            <a:spLocks noGrp="1"/>
          </p:cNvSpPr>
          <p:nvPr>
            <p:ph idx="1"/>
          </p:nvPr>
        </p:nvSpPr>
        <p:spPr>
          <a:xfrm>
            <a:off x="112734" y="200416"/>
            <a:ext cx="8906006" cy="6363222"/>
          </a:xfrm>
        </p:spPr>
        <p:txBody>
          <a:bodyPr/>
          <a:lstStyle/>
          <a:p>
            <a:r>
              <a:rPr lang="en-US" sz="2600" b="1" dirty="0"/>
              <a:t>C</a:t>
            </a:r>
            <a:r>
              <a:rPr lang="en-US" sz="2600" dirty="0"/>
              <a:t> </a:t>
            </a:r>
            <a:r>
              <a:rPr lang="en-US" sz="2600" u="sng" dirty="0"/>
              <a:t>Foster Placed Student </a:t>
            </a:r>
            <a:r>
              <a:rPr lang="en-US" sz="2600" dirty="0"/>
              <a:t>24-hour substitute care for children placed away from their parents or guardians and for whom the child welfare agency has placement and care responsibility.  Also use for resident students who are foster placed within the resident district. Students placed in foster homes must be reported in EMIS by all districts involved.  </a:t>
            </a:r>
          </a:p>
          <a:p>
            <a:r>
              <a:rPr lang="en-US" sz="2600" b="1" dirty="0"/>
              <a:t>D</a:t>
            </a:r>
            <a:r>
              <a:rPr lang="en-US" sz="2600" dirty="0"/>
              <a:t> </a:t>
            </a:r>
            <a:r>
              <a:rPr lang="en-US" sz="2600" u="sng" dirty="0"/>
              <a:t>Non-Foster Court Placed Student </a:t>
            </a:r>
            <a:r>
              <a:rPr lang="en-US" sz="2600" dirty="0"/>
              <a:t>Substitute care for children placed away from their parents or guardians and for whom the child welfare agency does not have placement and care responsibility. This includes cases where the students are placed by the court in the homes of friends or relatives. Also use for resident students who are court placed within the resident district. Court placed students must be reported in EMIS by all districts involved.                          </a:t>
            </a:r>
          </a:p>
        </p:txBody>
      </p:sp>
    </p:spTree>
    <p:extLst>
      <p:ext uri="{BB962C8B-B14F-4D97-AF65-F5344CB8AC3E}">
        <p14:creationId xmlns:p14="http://schemas.microsoft.com/office/powerpoint/2010/main" xmlns="" val="141753506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2388F85-B5EB-47F5-AB4B-7DD69A6473B8}"/>
              </a:ext>
            </a:extLst>
          </p:cNvPr>
          <p:cNvSpPr>
            <a:spLocks noGrp="1"/>
          </p:cNvSpPr>
          <p:nvPr>
            <p:ph type="title"/>
          </p:nvPr>
        </p:nvSpPr>
        <p:spPr>
          <a:xfrm>
            <a:off x="457200" y="1"/>
            <a:ext cx="8229600" cy="125260"/>
          </a:xfrm>
        </p:spPr>
        <p:txBody>
          <a:bodyPr/>
          <a:lstStyle/>
          <a:p>
            <a:r>
              <a:rPr lang="en-US" dirty="0">
                <a:solidFill>
                  <a:schemeClr val="bg1"/>
                </a:solidFill>
              </a:rPr>
              <a:t>.</a:t>
            </a:r>
          </a:p>
        </p:txBody>
      </p:sp>
      <p:sp>
        <p:nvSpPr>
          <p:cNvPr id="3" name="Content Placeholder 2">
            <a:extLst>
              <a:ext uri="{FF2B5EF4-FFF2-40B4-BE49-F238E27FC236}">
                <a16:creationId xmlns:a16="http://schemas.microsoft.com/office/drawing/2014/main" xmlns="" id="{5AC563F0-58BD-4D74-9307-F6019122E6D2}"/>
              </a:ext>
            </a:extLst>
          </p:cNvPr>
          <p:cNvSpPr>
            <a:spLocks noGrp="1"/>
          </p:cNvSpPr>
          <p:nvPr>
            <p:ph idx="1"/>
          </p:nvPr>
        </p:nvSpPr>
        <p:spPr>
          <a:xfrm>
            <a:off x="225468" y="1"/>
            <a:ext cx="8743168" cy="6375747"/>
          </a:xfrm>
        </p:spPr>
        <p:txBody>
          <a:bodyPr/>
          <a:lstStyle/>
          <a:p>
            <a:r>
              <a:rPr lang="en-US" sz="2800" b="1" dirty="0"/>
              <a:t>J</a:t>
            </a:r>
            <a:r>
              <a:rPr lang="en-US" sz="2800" dirty="0"/>
              <a:t> </a:t>
            </a:r>
            <a:r>
              <a:rPr lang="en-US" sz="2800" u="sng" dirty="0"/>
              <a:t>Non-Foster Non-Court Placed Student               </a:t>
            </a:r>
            <a:r>
              <a:rPr lang="en-US" sz="2800" dirty="0"/>
              <a:t>Non-foster student placed under agreement between parents/guardians and county child welfare agency without court involvement. Also use for resident students who are non-foster non-court placed within the resident district. Non-foster non-court placed students must be reported in EMIS by all districts involved.</a:t>
            </a:r>
            <a:endParaRPr lang="en-US" sz="2800" dirty="0">
              <a:solidFill>
                <a:srgbClr val="FF0000"/>
              </a:solidFill>
            </a:endParaRPr>
          </a:p>
          <a:p>
            <a:r>
              <a:rPr lang="en-US" sz="2800" b="1" dirty="0"/>
              <a:t>P</a:t>
            </a:r>
            <a:r>
              <a:rPr lang="en-US" sz="2800" dirty="0"/>
              <a:t> </a:t>
            </a:r>
            <a:r>
              <a:rPr lang="en-US" sz="2800" u="sng" dirty="0"/>
              <a:t>Court-Placed Students, Excluding Foster Care and  facilities defined by  ORC §2151.65 or §2152.41 </a:t>
            </a:r>
            <a:r>
              <a:rPr lang="en-US" sz="2800" dirty="0"/>
              <a:t>ALL court ordered institutional placements other than foster care (this includes  jails and residential treatment centers). These include students both with and without disabilities. Use for resident students who are court-placed within the resident district. </a:t>
            </a:r>
          </a:p>
        </p:txBody>
      </p:sp>
    </p:spTree>
    <p:extLst>
      <p:ext uri="{BB962C8B-B14F-4D97-AF65-F5344CB8AC3E}">
        <p14:creationId xmlns:p14="http://schemas.microsoft.com/office/powerpoint/2010/main" xmlns="" val="315454358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74DF40D-FB97-4074-8885-62332BC88FF2}"/>
              </a:ext>
            </a:extLst>
          </p:cNvPr>
          <p:cNvSpPr>
            <a:spLocks noGrp="1"/>
          </p:cNvSpPr>
          <p:nvPr>
            <p:ph type="title"/>
          </p:nvPr>
        </p:nvSpPr>
        <p:spPr>
          <a:xfrm>
            <a:off x="457200" y="1"/>
            <a:ext cx="8229600" cy="125259"/>
          </a:xfrm>
        </p:spPr>
        <p:txBody>
          <a:bodyPr/>
          <a:lstStyle/>
          <a:p>
            <a:r>
              <a:rPr lang="en-US" dirty="0">
                <a:solidFill>
                  <a:schemeClr val="bg1"/>
                </a:solidFill>
              </a:rPr>
              <a:t>.</a:t>
            </a:r>
          </a:p>
        </p:txBody>
      </p:sp>
      <p:sp>
        <p:nvSpPr>
          <p:cNvPr id="3" name="Content Placeholder 2">
            <a:extLst>
              <a:ext uri="{FF2B5EF4-FFF2-40B4-BE49-F238E27FC236}">
                <a16:creationId xmlns:a16="http://schemas.microsoft.com/office/drawing/2014/main" xmlns="" id="{827E304E-FCCC-4145-9FE8-E32EF026093C}"/>
              </a:ext>
            </a:extLst>
          </p:cNvPr>
          <p:cNvSpPr>
            <a:spLocks noGrp="1"/>
          </p:cNvSpPr>
          <p:nvPr>
            <p:ph idx="1"/>
          </p:nvPr>
        </p:nvSpPr>
        <p:spPr>
          <a:xfrm>
            <a:off x="125260" y="125260"/>
            <a:ext cx="8893480" cy="6175332"/>
          </a:xfrm>
        </p:spPr>
        <p:txBody>
          <a:bodyPr/>
          <a:lstStyle/>
          <a:p>
            <a:r>
              <a:rPr lang="en-US" b="1" dirty="0"/>
              <a:t>T</a:t>
            </a:r>
            <a:r>
              <a:rPr lang="en-US" dirty="0"/>
              <a:t> </a:t>
            </a:r>
            <a:r>
              <a:rPr lang="en-US" u="sng" dirty="0"/>
              <a:t>Students Placed in Institutions, Non-Court Ordered</a:t>
            </a:r>
            <a:r>
              <a:rPr lang="en-US" dirty="0"/>
              <a:t>   All institutional placements that are not court ordered or foster care, such as those by parents. Also use for resident students who are placed in an institution within the district of residence.</a:t>
            </a:r>
          </a:p>
          <a:p>
            <a:r>
              <a:rPr lang="en-US" b="1" dirty="0"/>
              <a:t>W</a:t>
            </a:r>
            <a:r>
              <a:rPr lang="en-US" dirty="0"/>
              <a:t>  </a:t>
            </a:r>
            <a:r>
              <a:rPr lang="en-US" u="sng" dirty="0"/>
              <a:t>Non-resident – Attending under Title I Public School Choice  </a:t>
            </a:r>
            <a:r>
              <a:rPr lang="en-US" dirty="0"/>
              <a:t>Student is attending a district other than he/she normally would  attend due to Title I public school choice (No Child Left Behind Act of 2001, PL 107-110, Section 1116). </a:t>
            </a:r>
          </a:p>
        </p:txBody>
      </p:sp>
    </p:spTree>
    <p:extLst>
      <p:ext uri="{BB962C8B-B14F-4D97-AF65-F5344CB8AC3E}">
        <p14:creationId xmlns:p14="http://schemas.microsoft.com/office/powerpoint/2010/main" xmlns="" val="346817124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Types of Tuition</a:t>
            </a:r>
          </a:p>
        </p:txBody>
      </p:sp>
      <p:sp>
        <p:nvSpPr>
          <p:cNvPr id="3" name="Content Placeholder 2"/>
          <p:cNvSpPr>
            <a:spLocks noGrp="1"/>
          </p:cNvSpPr>
          <p:nvPr>
            <p:ph idx="1"/>
          </p:nvPr>
        </p:nvSpPr>
        <p:spPr>
          <a:xfrm>
            <a:off x="457200" y="2360242"/>
            <a:ext cx="8229600" cy="2449265"/>
          </a:xfrm>
        </p:spPr>
        <p:txBody>
          <a:bodyPr/>
          <a:lstStyle/>
          <a:p>
            <a:pPr marL="0" indent="0" algn="ctr">
              <a:buNone/>
            </a:pPr>
            <a:r>
              <a:rPr lang="en-US" dirty="0"/>
              <a:t>SF-14PD, SF-14Y and SF-14P - PAPER</a:t>
            </a:r>
          </a:p>
          <a:p>
            <a:pPr marL="0" indent="0" algn="ctr">
              <a:buNone/>
            </a:pPr>
            <a:endParaRPr lang="en-US" b="1" dirty="0"/>
          </a:p>
          <a:p>
            <a:pPr marL="0" indent="0" algn="ctr">
              <a:buNone/>
            </a:pPr>
            <a:endParaRPr lang="en-US" b="1" dirty="0"/>
          </a:p>
          <a:p>
            <a:pPr marL="0" indent="0" algn="ctr">
              <a:buNone/>
            </a:pPr>
            <a:r>
              <a:rPr lang="en-US" dirty="0"/>
              <a:t>SF-14 and SF-14H – ELECTRONIC</a:t>
            </a:r>
          </a:p>
        </p:txBody>
      </p:sp>
      <p:cxnSp>
        <p:nvCxnSpPr>
          <p:cNvPr id="4" name="Straight Connector 3"/>
          <p:cNvCxnSpPr>
            <a:cxnSpLocks/>
          </p:cNvCxnSpPr>
          <p:nvPr/>
        </p:nvCxnSpPr>
        <p:spPr bwMode="auto">
          <a:xfrm>
            <a:off x="457200" y="3321473"/>
            <a:ext cx="7986156" cy="0"/>
          </a:xfrm>
          <a:prstGeom prst="line">
            <a:avLst/>
          </a:prstGeom>
          <a:solidFill>
            <a:schemeClr val="accent1"/>
          </a:solidFill>
          <a:ln w="63500" cap="flat" cmpd="sng" algn="ctr">
            <a:solidFill>
              <a:srgbClr val="C00000"/>
            </a:solidFill>
            <a:prstDash val="solid"/>
            <a:round/>
            <a:headEnd type="none" w="med" len="med"/>
            <a:tailEnd type="none" w="med" len="med"/>
          </a:ln>
          <a:effectLst/>
          <a:scene3d>
            <a:camera prst="orthographicFront"/>
            <a:lightRig rig="threePt" dir="t"/>
          </a:scene3d>
          <a:sp3d extrusionH="76200" contourW="12700">
            <a:bevelT/>
            <a:extrusionClr>
              <a:srgbClr val="C00000"/>
            </a:extrusionClr>
            <a:contourClr>
              <a:srgbClr val="C00000"/>
            </a:contourClr>
          </a:sp3d>
        </p:spPr>
      </p:cxnSp>
    </p:spTree>
    <p:extLst>
      <p:ext uri="{BB962C8B-B14F-4D97-AF65-F5344CB8AC3E}">
        <p14:creationId xmlns:p14="http://schemas.microsoft.com/office/powerpoint/2010/main" xmlns="" val="314786204"/>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3CE05DD-88AA-410F-B20C-B9CC90AF6E2D}"/>
              </a:ext>
            </a:extLst>
          </p:cNvPr>
          <p:cNvSpPr>
            <a:spLocks noGrp="1"/>
          </p:cNvSpPr>
          <p:nvPr>
            <p:ph type="title"/>
          </p:nvPr>
        </p:nvSpPr>
        <p:spPr>
          <a:xfrm>
            <a:off x="457200" y="1"/>
            <a:ext cx="8229600" cy="739036"/>
          </a:xfrm>
        </p:spPr>
        <p:txBody>
          <a:bodyPr/>
          <a:lstStyle/>
          <a:p>
            <a:r>
              <a:rPr lang="en-US" dirty="0"/>
              <a:t>Tuition Transfers</a:t>
            </a:r>
          </a:p>
        </p:txBody>
      </p:sp>
      <p:sp>
        <p:nvSpPr>
          <p:cNvPr id="3" name="Content Placeholder 2">
            <a:extLst>
              <a:ext uri="{FF2B5EF4-FFF2-40B4-BE49-F238E27FC236}">
                <a16:creationId xmlns:a16="http://schemas.microsoft.com/office/drawing/2014/main" xmlns="" id="{445D599C-2A1B-49D7-BD4D-8C62BF954E29}"/>
              </a:ext>
            </a:extLst>
          </p:cNvPr>
          <p:cNvSpPr>
            <a:spLocks noGrp="1"/>
          </p:cNvSpPr>
          <p:nvPr>
            <p:ph idx="1"/>
          </p:nvPr>
        </p:nvSpPr>
        <p:spPr>
          <a:xfrm>
            <a:off x="137786" y="513567"/>
            <a:ext cx="8868428" cy="5686817"/>
          </a:xfrm>
        </p:spPr>
        <p:txBody>
          <a:bodyPr/>
          <a:lstStyle/>
          <a:p>
            <a:r>
              <a:rPr lang="en-US" sz="3000" dirty="0"/>
              <a:t>For those tuition students coded appropriately in EMIS, the data will automatically populate in the Tuition Module of the ODDEX system.</a:t>
            </a:r>
          </a:p>
          <a:p>
            <a:r>
              <a:rPr lang="en-US" sz="3000" dirty="0"/>
              <a:t>The enrollment FTE will dictate the percent of tuition transferred for each half of the school year.  </a:t>
            </a:r>
          </a:p>
          <a:p>
            <a:r>
              <a:rPr lang="en-US" sz="3000" dirty="0"/>
              <a:t>The tuition amount that transfers for handicapped students is the educating district’s tuition rate. The educating district also has the ability to collect excess costs for these students.</a:t>
            </a:r>
          </a:p>
          <a:p>
            <a:r>
              <a:rPr lang="en-US" sz="3000" dirty="0"/>
              <a:t>For non-handicapped students the resident district pays their tuition rate and the educating district receives their tuition rate.</a:t>
            </a:r>
          </a:p>
          <a:p>
            <a:endParaRPr lang="en-US" dirty="0"/>
          </a:p>
          <a:p>
            <a:endParaRPr lang="en-US" dirty="0"/>
          </a:p>
        </p:txBody>
      </p:sp>
    </p:spTree>
    <p:extLst>
      <p:ext uri="{BB962C8B-B14F-4D97-AF65-F5344CB8AC3E}">
        <p14:creationId xmlns:p14="http://schemas.microsoft.com/office/powerpoint/2010/main" xmlns="" val="413165045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23BC4EE-48C0-4EA6-A88E-87B97A9CDA7D}"/>
              </a:ext>
            </a:extLst>
          </p:cNvPr>
          <p:cNvSpPr>
            <a:spLocks noGrp="1"/>
          </p:cNvSpPr>
          <p:nvPr>
            <p:ph type="title"/>
          </p:nvPr>
        </p:nvSpPr>
        <p:spPr>
          <a:xfrm>
            <a:off x="457200" y="250522"/>
            <a:ext cx="8229600" cy="646331"/>
          </a:xfrm>
        </p:spPr>
        <p:txBody>
          <a:bodyPr/>
          <a:lstStyle/>
          <a:p>
            <a:r>
              <a:rPr lang="en-US" dirty="0"/>
              <a:t>Tuition Rates</a:t>
            </a:r>
          </a:p>
        </p:txBody>
      </p:sp>
      <p:sp>
        <p:nvSpPr>
          <p:cNvPr id="3" name="Content Placeholder 2">
            <a:extLst>
              <a:ext uri="{FF2B5EF4-FFF2-40B4-BE49-F238E27FC236}">
                <a16:creationId xmlns:a16="http://schemas.microsoft.com/office/drawing/2014/main" xmlns="" id="{C8FBFFF0-77AA-4012-9E0F-BF49EBAF005D}"/>
              </a:ext>
            </a:extLst>
          </p:cNvPr>
          <p:cNvSpPr>
            <a:spLocks noGrp="1"/>
          </p:cNvSpPr>
          <p:nvPr>
            <p:ph idx="1"/>
          </p:nvPr>
        </p:nvSpPr>
        <p:spPr>
          <a:xfrm>
            <a:off x="150312" y="1057644"/>
            <a:ext cx="8993688" cy="5242948"/>
          </a:xfrm>
        </p:spPr>
        <p:txBody>
          <a:bodyPr/>
          <a:lstStyle/>
          <a:p>
            <a:r>
              <a:rPr lang="en-US" dirty="0"/>
              <a:t>Calculation of Tuition	</a:t>
            </a:r>
            <a:r>
              <a:rPr lang="en-US" u="sng" dirty="0">
                <a:hlinkClick r:id="rId2"/>
              </a:rPr>
              <a:t>http://codes.ohio.gov/orc/3317.08v1</a:t>
            </a:r>
            <a:endParaRPr lang="en-US" dirty="0"/>
          </a:p>
          <a:p>
            <a:pPr lvl="1"/>
            <a:r>
              <a:rPr lang="en-US" dirty="0"/>
              <a:t>School Aged and Preschool</a:t>
            </a:r>
          </a:p>
          <a:p>
            <a:r>
              <a:rPr lang="en-US" dirty="0"/>
              <a:t>Out of State Tuition	</a:t>
            </a:r>
            <a:r>
              <a:rPr lang="en-US" u="sng" dirty="0">
                <a:hlinkClick r:id="rId3"/>
              </a:rPr>
              <a:t>http://codes.ohio.gov/orc/3317.081v1</a:t>
            </a:r>
            <a:endParaRPr lang="en-US" dirty="0"/>
          </a:p>
          <a:p>
            <a:pPr lvl="1"/>
            <a:r>
              <a:rPr lang="en-US" dirty="0"/>
              <a:t>Tuition Letter and Rates	</a:t>
            </a:r>
          </a:p>
          <a:p>
            <a:r>
              <a:rPr lang="en-US" u="sng" dirty="0">
                <a:hlinkClick r:id="rId4"/>
              </a:rPr>
              <a:t>http://education.ohio.gov/Topics/Finance-and-Funding/Finance-Related-Data/Tuition-Letters-and-Rates</a:t>
            </a:r>
            <a:endParaRPr lang="en-US" dirty="0"/>
          </a:p>
          <a:p>
            <a:endParaRPr lang="en-US" dirty="0"/>
          </a:p>
        </p:txBody>
      </p:sp>
    </p:spTree>
    <p:extLst>
      <p:ext uri="{BB962C8B-B14F-4D97-AF65-F5344CB8AC3E}">
        <p14:creationId xmlns:p14="http://schemas.microsoft.com/office/powerpoint/2010/main" xmlns="" val="316164623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2DBF92C-2E83-40FE-9402-CDF32F6565F3}"/>
              </a:ext>
            </a:extLst>
          </p:cNvPr>
          <p:cNvSpPr>
            <a:spLocks noGrp="1"/>
          </p:cNvSpPr>
          <p:nvPr>
            <p:ph type="title"/>
          </p:nvPr>
        </p:nvSpPr>
        <p:spPr>
          <a:xfrm>
            <a:off x="457200" y="457199"/>
            <a:ext cx="8229600" cy="984885"/>
          </a:xfrm>
        </p:spPr>
        <p:txBody>
          <a:bodyPr/>
          <a:lstStyle/>
          <a:p>
            <a:r>
              <a:rPr lang="en-US" sz="3600" dirty="0"/>
              <a:t>Timeline for Tuition Applications</a:t>
            </a:r>
            <a:br>
              <a:rPr lang="en-US" sz="3600" dirty="0"/>
            </a:br>
            <a:r>
              <a:rPr lang="en-US" sz="2800" dirty="0"/>
              <a:t>(example FY19)</a:t>
            </a:r>
          </a:p>
        </p:txBody>
      </p:sp>
      <p:pic>
        <p:nvPicPr>
          <p:cNvPr id="4" name="Content Placeholder 3">
            <a:extLst>
              <a:ext uri="{FF2B5EF4-FFF2-40B4-BE49-F238E27FC236}">
                <a16:creationId xmlns:a16="http://schemas.microsoft.com/office/drawing/2014/main" xmlns="" id="{22BB15A2-A6A5-4B82-841C-C27A4B665CBC}"/>
              </a:ext>
            </a:extLst>
          </p:cNvPr>
          <p:cNvPicPr>
            <a:picLocks noGrp="1" noChangeAspect="1"/>
          </p:cNvPicPr>
          <p:nvPr>
            <p:ph idx="1"/>
          </p:nvPr>
        </p:nvPicPr>
        <p:blipFill>
          <a:blip r:embed="rId2"/>
          <a:stretch>
            <a:fillRect/>
          </a:stretch>
        </p:blipFill>
        <p:spPr>
          <a:xfrm>
            <a:off x="442676" y="1999619"/>
            <a:ext cx="8258648" cy="2858763"/>
          </a:xfrm>
          <a:prstGeom prst="rect">
            <a:avLst/>
          </a:prstGeom>
        </p:spPr>
      </p:pic>
    </p:spTree>
    <p:extLst>
      <p:ext uri="{BB962C8B-B14F-4D97-AF65-F5344CB8AC3E}">
        <p14:creationId xmlns:p14="http://schemas.microsoft.com/office/powerpoint/2010/main" xmlns="" val="369392020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2DDBC99-B370-4853-AC76-FA9F999CE9F2}"/>
              </a:ext>
            </a:extLst>
          </p:cNvPr>
          <p:cNvSpPr>
            <a:spLocks noGrp="1"/>
          </p:cNvSpPr>
          <p:nvPr>
            <p:ph type="title"/>
          </p:nvPr>
        </p:nvSpPr>
        <p:spPr/>
        <p:txBody>
          <a:bodyPr/>
          <a:lstStyle/>
          <a:p>
            <a:r>
              <a:rPr lang="en-US" dirty="0"/>
              <a:t>SF-14 PD</a:t>
            </a:r>
          </a:p>
        </p:txBody>
      </p:sp>
      <p:sp>
        <p:nvSpPr>
          <p:cNvPr id="3" name="Content Placeholder 2">
            <a:extLst>
              <a:ext uri="{FF2B5EF4-FFF2-40B4-BE49-F238E27FC236}">
                <a16:creationId xmlns:a16="http://schemas.microsoft.com/office/drawing/2014/main" xmlns="" id="{468CF72C-9495-4AAD-AD68-81BDF44D4A6C}"/>
              </a:ext>
            </a:extLst>
          </p:cNvPr>
          <p:cNvSpPr>
            <a:spLocks noGrp="1"/>
          </p:cNvSpPr>
          <p:nvPr>
            <p:ph idx="1"/>
          </p:nvPr>
        </p:nvSpPr>
        <p:spPr>
          <a:xfrm>
            <a:off x="457200" y="1188269"/>
            <a:ext cx="8229600" cy="4749390"/>
          </a:xfrm>
        </p:spPr>
        <p:txBody>
          <a:bodyPr/>
          <a:lstStyle/>
          <a:p>
            <a:r>
              <a:rPr lang="en-US" dirty="0"/>
              <a:t>Per diem basis</a:t>
            </a:r>
          </a:p>
          <a:p>
            <a:r>
              <a:rPr lang="en-US" dirty="0"/>
              <a:t>Students with </a:t>
            </a:r>
            <a:r>
              <a:rPr lang="en-US" i="1" dirty="0"/>
              <a:t>or</a:t>
            </a:r>
            <a:r>
              <a:rPr lang="en-US" dirty="0"/>
              <a:t> without disabilities</a:t>
            </a:r>
          </a:p>
          <a:p>
            <a:r>
              <a:rPr lang="en-US" dirty="0"/>
              <a:t>Student </a:t>
            </a:r>
            <a:r>
              <a:rPr lang="en-US" i="1" dirty="0"/>
              <a:t>not</a:t>
            </a:r>
            <a:r>
              <a:rPr lang="en-US" dirty="0"/>
              <a:t> in a foster home,</a:t>
            </a:r>
            <a:r>
              <a:rPr lang="en-US" i="1" dirty="0"/>
              <a:t> not </a:t>
            </a:r>
            <a:r>
              <a:rPr lang="en-US" dirty="0"/>
              <a:t>in a home maintained by the Department of Youth services and </a:t>
            </a:r>
            <a:r>
              <a:rPr lang="en-US" i="1" dirty="0"/>
              <a:t>not</a:t>
            </a:r>
            <a:r>
              <a:rPr lang="en-US" dirty="0"/>
              <a:t> in a detention facility</a:t>
            </a:r>
          </a:p>
          <a:p>
            <a:r>
              <a:rPr lang="en-US" dirty="0"/>
              <a:t>Student receiving educational services at the home in they reside pursuant to a contract between the home and school district providing those services</a:t>
            </a:r>
          </a:p>
        </p:txBody>
      </p:sp>
    </p:spTree>
    <p:extLst>
      <p:ext uri="{BB962C8B-B14F-4D97-AF65-F5344CB8AC3E}">
        <p14:creationId xmlns:p14="http://schemas.microsoft.com/office/powerpoint/2010/main" xmlns="" val="294674956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FCC5AB2-9F97-4462-9640-384570B4CA47}"/>
              </a:ext>
            </a:extLst>
          </p:cNvPr>
          <p:cNvSpPr>
            <a:spLocks noGrp="1"/>
          </p:cNvSpPr>
          <p:nvPr>
            <p:ph type="title"/>
          </p:nvPr>
        </p:nvSpPr>
        <p:spPr/>
        <p:txBody>
          <a:bodyPr/>
          <a:lstStyle/>
          <a:p>
            <a:r>
              <a:rPr lang="en-US" dirty="0"/>
              <a:t>Total Funding </a:t>
            </a:r>
            <a:r>
              <a:rPr lang="en-US" sz="2800" dirty="0"/>
              <a:t>non- SF-PD</a:t>
            </a:r>
          </a:p>
        </p:txBody>
      </p:sp>
      <p:sp>
        <p:nvSpPr>
          <p:cNvPr id="3" name="Content Placeholder 2">
            <a:extLst>
              <a:ext uri="{FF2B5EF4-FFF2-40B4-BE49-F238E27FC236}">
                <a16:creationId xmlns:a16="http://schemas.microsoft.com/office/drawing/2014/main" xmlns="" id="{0381B641-A6C5-4355-82D2-D26E229720FB}"/>
              </a:ext>
            </a:extLst>
          </p:cNvPr>
          <p:cNvSpPr>
            <a:spLocks noGrp="1"/>
          </p:cNvSpPr>
          <p:nvPr>
            <p:ph idx="1"/>
          </p:nvPr>
        </p:nvSpPr>
        <p:spPr>
          <a:xfrm>
            <a:off x="457200" y="1057644"/>
            <a:ext cx="8229600" cy="5255474"/>
          </a:xfrm>
        </p:spPr>
        <p:txBody>
          <a:bodyPr/>
          <a:lstStyle/>
          <a:p>
            <a:pPr marL="0" indent="0">
              <a:buNone/>
            </a:pPr>
            <a:r>
              <a:rPr lang="en-US" dirty="0"/>
              <a:t>   Non-handicapped students</a:t>
            </a:r>
          </a:p>
          <a:p>
            <a:pPr lvl="1"/>
            <a:r>
              <a:rPr lang="en-US" dirty="0"/>
              <a:t> Counted in educating district’s ADM</a:t>
            </a:r>
          </a:p>
          <a:p>
            <a:pPr lvl="1"/>
            <a:r>
              <a:rPr lang="en-US" dirty="0"/>
              <a:t> Tuition </a:t>
            </a:r>
          </a:p>
          <a:p>
            <a:pPr marL="796925" lvl="2" indent="0">
              <a:buNone/>
            </a:pPr>
            <a:r>
              <a:rPr lang="en-US" dirty="0"/>
              <a:t>= Total non-handicapped funding</a:t>
            </a:r>
          </a:p>
          <a:p>
            <a:pPr marL="346075" lvl="1" indent="0">
              <a:buNone/>
            </a:pPr>
            <a:r>
              <a:rPr lang="en-US" dirty="0"/>
              <a:t>Handicapped students</a:t>
            </a:r>
          </a:p>
          <a:p>
            <a:pPr lvl="1"/>
            <a:r>
              <a:rPr lang="en-US" dirty="0"/>
              <a:t>Counted in educating district’s ADM</a:t>
            </a:r>
          </a:p>
          <a:p>
            <a:pPr lvl="1"/>
            <a:r>
              <a:rPr lang="en-US" dirty="0"/>
              <a:t>Tuition</a:t>
            </a:r>
          </a:p>
          <a:p>
            <a:pPr lvl="1"/>
            <a:r>
              <a:rPr lang="en-US" dirty="0"/>
              <a:t>Excess Costs</a:t>
            </a:r>
          </a:p>
          <a:p>
            <a:pPr marL="796925" lvl="2" indent="0">
              <a:buNone/>
            </a:pPr>
            <a:r>
              <a:rPr lang="en-US" dirty="0"/>
              <a:t>= Total handicapped funding</a:t>
            </a:r>
          </a:p>
        </p:txBody>
      </p:sp>
    </p:spTree>
    <p:extLst>
      <p:ext uri="{BB962C8B-B14F-4D97-AF65-F5344CB8AC3E}">
        <p14:creationId xmlns:p14="http://schemas.microsoft.com/office/powerpoint/2010/main" xmlns="" val="317964083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xmlns="" id="{E9D02CA8-AA0D-411C-91C6-F6E5C6420FD9}"/>
              </a:ext>
            </a:extLst>
          </p:cNvPr>
          <p:cNvSpPr>
            <a:spLocks noGrp="1"/>
          </p:cNvSpPr>
          <p:nvPr>
            <p:ph type="title"/>
          </p:nvPr>
        </p:nvSpPr>
        <p:spPr>
          <a:xfrm>
            <a:off x="574645" y="1443841"/>
            <a:ext cx="8229600" cy="2031325"/>
          </a:xfrm>
        </p:spPr>
        <p:txBody>
          <a:bodyPr/>
          <a:lstStyle/>
          <a:p>
            <a:r>
              <a:rPr lang="en-US" sz="4400" dirty="0"/>
              <a:t>Questions, comments or discussion on </a:t>
            </a:r>
            <a:br>
              <a:rPr lang="en-US" sz="4400" dirty="0"/>
            </a:br>
            <a:r>
              <a:rPr lang="en-US" sz="4400" dirty="0"/>
              <a:t>tuition</a:t>
            </a:r>
          </a:p>
        </p:txBody>
      </p:sp>
    </p:spTree>
    <p:extLst>
      <p:ext uri="{BB962C8B-B14F-4D97-AF65-F5344CB8AC3E}">
        <p14:creationId xmlns:p14="http://schemas.microsoft.com/office/powerpoint/2010/main" xmlns="" val="3847199561"/>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663879"/>
          </a:xfrm>
        </p:spPr>
        <p:txBody>
          <a:bodyPr/>
          <a:lstStyle/>
          <a:p>
            <a:r>
              <a:rPr lang="en-US" dirty="0"/>
              <a:t>Ohio Revised Code</a:t>
            </a:r>
          </a:p>
        </p:txBody>
      </p:sp>
      <p:sp>
        <p:nvSpPr>
          <p:cNvPr id="3" name="Content Placeholder 2"/>
          <p:cNvSpPr>
            <a:spLocks noGrp="1"/>
          </p:cNvSpPr>
          <p:nvPr>
            <p:ph idx="1"/>
          </p:nvPr>
        </p:nvSpPr>
        <p:spPr>
          <a:xfrm>
            <a:off x="137786" y="576196"/>
            <a:ext cx="8893480" cy="5799551"/>
          </a:xfrm>
        </p:spPr>
        <p:txBody>
          <a:bodyPr/>
          <a:lstStyle/>
          <a:p>
            <a:pPr>
              <a:buFont typeface="Arial" panose="020B0604020202020204" pitchFamily="34" charset="0"/>
              <a:buChar char="•"/>
            </a:pPr>
            <a:r>
              <a:rPr lang="en-US" b="1" dirty="0"/>
              <a:t>3313.64 - Free schooling; tuition for nonresidents</a:t>
            </a:r>
          </a:p>
          <a:p>
            <a:pPr>
              <a:buFont typeface="Arial" panose="020B0604020202020204" pitchFamily="34" charset="0"/>
              <a:buChar char="•"/>
            </a:pPr>
            <a:r>
              <a:rPr lang="en-US" b="1" dirty="0"/>
              <a:t>3323.01 Education of children with disabilities </a:t>
            </a:r>
          </a:p>
          <a:p>
            <a:pPr>
              <a:buFont typeface="Arial" panose="020B0604020202020204" pitchFamily="34" charset="0"/>
              <a:buChar char="•"/>
            </a:pPr>
            <a:r>
              <a:rPr lang="en-US" b="1" dirty="0"/>
              <a:t>3313.65 - Children of institutionalized or incarcerated parents</a:t>
            </a:r>
          </a:p>
          <a:p>
            <a:pPr>
              <a:buFont typeface="Arial" panose="020B0604020202020204" pitchFamily="34" charset="0"/>
              <a:buChar char="•"/>
            </a:pPr>
            <a:r>
              <a:rPr lang="en-US" b="1" dirty="0"/>
              <a:t>Grandparent Rules:</a:t>
            </a:r>
          </a:p>
          <a:p>
            <a:pPr lvl="1">
              <a:buFont typeface="Arial" panose="020B0604020202020204" pitchFamily="34" charset="0"/>
              <a:buChar char="•"/>
            </a:pPr>
            <a:r>
              <a:rPr lang="en-US" b="1" dirty="0"/>
              <a:t>3109.51-62 Power of Attorney</a:t>
            </a:r>
          </a:p>
          <a:p>
            <a:pPr lvl="1">
              <a:buFont typeface="Arial" panose="020B0604020202020204" pitchFamily="34" charset="0"/>
              <a:buChar char="•"/>
            </a:pPr>
            <a:r>
              <a:rPr lang="en-US" b="1" dirty="0"/>
              <a:t>3109.64-73 Affidavit </a:t>
            </a:r>
          </a:p>
          <a:p>
            <a:pPr lvl="1">
              <a:buFont typeface="Arial" panose="020B0604020202020204" pitchFamily="34" charset="0"/>
              <a:buChar char="•"/>
            </a:pPr>
            <a:r>
              <a:rPr lang="en-US" b="1" dirty="0"/>
              <a:t>3313.64 (F) (11) BOE Consent  </a:t>
            </a:r>
          </a:p>
          <a:p>
            <a:pPr marL="796925" lvl="2" indent="0">
              <a:buNone/>
            </a:pPr>
            <a:endParaRPr lang="en-US" sz="2800" dirty="0"/>
          </a:p>
          <a:p>
            <a:endParaRPr lang="en-US" sz="3000" dirty="0"/>
          </a:p>
        </p:txBody>
      </p:sp>
    </p:spTree>
    <p:extLst>
      <p:ext uri="{BB962C8B-B14F-4D97-AF65-F5344CB8AC3E}">
        <p14:creationId xmlns:p14="http://schemas.microsoft.com/office/powerpoint/2010/main" xmlns="" val="3892338367"/>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A7A108F-E221-421E-8A95-EA013418AD4F}"/>
              </a:ext>
            </a:extLst>
          </p:cNvPr>
          <p:cNvSpPr>
            <a:spLocks noGrp="1"/>
          </p:cNvSpPr>
          <p:nvPr>
            <p:ph type="title"/>
          </p:nvPr>
        </p:nvSpPr>
        <p:spPr/>
        <p:txBody>
          <a:bodyPr/>
          <a:lstStyle/>
          <a:p>
            <a:r>
              <a:rPr lang="en-US" dirty="0"/>
              <a:t>Excess Cost</a:t>
            </a:r>
          </a:p>
        </p:txBody>
      </p:sp>
      <p:sp>
        <p:nvSpPr>
          <p:cNvPr id="3" name="Content Placeholder 2">
            <a:extLst>
              <a:ext uri="{FF2B5EF4-FFF2-40B4-BE49-F238E27FC236}">
                <a16:creationId xmlns:a16="http://schemas.microsoft.com/office/drawing/2014/main" xmlns="" id="{69867F43-08A5-427F-B0D6-209AEFADBE12}"/>
              </a:ext>
            </a:extLst>
          </p:cNvPr>
          <p:cNvSpPr>
            <a:spLocks noGrp="1"/>
          </p:cNvSpPr>
          <p:nvPr>
            <p:ph idx="1"/>
          </p:nvPr>
        </p:nvSpPr>
        <p:spPr>
          <a:xfrm>
            <a:off x="457200" y="1415441"/>
            <a:ext cx="8229600" cy="4860099"/>
          </a:xfrm>
        </p:spPr>
        <p:txBody>
          <a:bodyPr/>
          <a:lstStyle/>
          <a:p>
            <a:pPr marL="0" indent="0">
              <a:buNone/>
            </a:pPr>
            <a:r>
              <a:rPr lang="en-US" dirty="0"/>
              <a:t>When a school district educates a special needs student who is not a resident of the district, that district may charge the district of residence “excess costs”.  Excess costs are defined as the cost to educate the student minus the amount of State and local funds received for educating the student.</a:t>
            </a:r>
          </a:p>
        </p:txBody>
      </p:sp>
    </p:spTree>
    <p:extLst>
      <p:ext uri="{BB962C8B-B14F-4D97-AF65-F5344CB8AC3E}">
        <p14:creationId xmlns:p14="http://schemas.microsoft.com/office/powerpoint/2010/main" xmlns="" val="217165999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is excess cost?</a:t>
            </a:r>
          </a:p>
        </p:txBody>
      </p:sp>
      <p:graphicFrame>
        <p:nvGraphicFramePr>
          <p:cNvPr id="6" name="Table 5">
            <a:extLst>
              <a:ext uri="{FF2B5EF4-FFF2-40B4-BE49-F238E27FC236}">
                <a16:creationId xmlns:a16="http://schemas.microsoft.com/office/drawing/2014/main" xmlns="" id="{16391171-D56F-47AD-B8D4-DF3975BBE13F}"/>
              </a:ext>
            </a:extLst>
          </p:cNvPr>
          <p:cNvGraphicFramePr>
            <a:graphicFrameLocks noGrp="1"/>
          </p:cNvGraphicFramePr>
          <p:nvPr>
            <p:extLst/>
          </p:nvPr>
        </p:nvGraphicFramePr>
        <p:xfrm>
          <a:off x="1454150" y="1498600"/>
          <a:ext cx="6235700" cy="4805537"/>
        </p:xfrm>
        <a:graphic>
          <a:graphicData uri="http://schemas.openxmlformats.org/drawingml/2006/table">
            <a:tbl>
              <a:tblPr firstRow="1" bandRow="1">
                <a:tableStyleId>{073A0DAA-6AF3-43AB-8588-CEC1D06C72B9}</a:tableStyleId>
              </a:tblPr>
              <a:tblGrid>
                <a:gridCol w="2326754">
                  <a:extLst>
                    <a:ext uri="{9D8B030D-6E8A-4147-A177-3AD203B41FA5}">
                      <a16:colId xmlns:a16="http://schemas.microsoft.com/office/drawing/2014/main" xmlns="" val="1573688937"/>
                    </a:ext>
                  </a:extLst>
                </a:gridCol>
                <a:gridCol w="3908946">
                  <a:extLst>
                    <a:ext uri="{9D8B030D-6E8A-4147-A177-3AD203B41FA5}">
                      <a16:colId xmlns:a16="http://schemas.microsoft.com/office/drawing/2014/main" xmlns="" val="1307293336"/>
                    </a:ext>
                  </a:extLst>
                </a:gridCol>
              </a:tblGrid>
              <a:tr h="1178417">
                <a:tc>
                  <a:txBody>
                    <a:bodyPr/>
                    <a:lstStyle/>
                    <a:p>
                      <a:endParaRPr lang="en-US" dirty="0">
                        <a:solidFill>
                          <a:schemeClr val="tx1"/>
                        </a:solidFill>
                      </a:endParaRPr>
                    </a:p>
                  </a:txBody>
                  <a:tcPr>
                    <a:lnL w="12700" cmpd="sng">
                      <a:noFill/>
                    </a:lnL>
                    <a:lnR w="12700" cap="flat" cmpd="sng" algn="ctr">
                      <a:solidFill>
                        <a:schemeClr val="tx1"/>
                      </a:solid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tc>
                  <a:txBody>
                    <a:bodyPr/>
                    <a:lstStyle/>
                    <a:p>
                      <a:pPr lvl="1" algn="r"/>
                      <a:r>
                        <a:rPr lang="en-US" sz="3600" b="0" dirty="0">
                          <a:solidFill>
                            <a:schemeClr val="tx1"/>
                          </a:solidFill>
                          <a:latin typeface="Arial" panose="020B0604020202020204" pitchFamily="34" charset="0"/>
                          <a:cs typeface="Arial" panose="020B0604020202020204" pitchFamily="34" charset="0"/>
                        </a:rPr>
                        <a:t>Cost to educate the student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83A2CA"/>
                    </a:solidFill>
                  </a:tcPr>
                </a:tc>
                <a:extLst>
                  <a:ext uri="{0D108BD9-81ED-4DB2-BD59-A6C34878D82A}">
                    <a16:rowId xmlns:a16="http://schemas.microsoft.com/office/drawing/2014/main" xmlns="" val="1348220769"/>
                  </a:ext>
                </a:extLst>
              </a:tr>
              <a:tr h="349420">
                <a:tc>
                  <a:txBody>
                    <a:bodyPr/>
                    <a:lstStyle/>
                    <a:p>
                      <a:endParaRPr lang="en-US" dirty="0">
                        <a:solidFill>
                          <a:schemeClr val="tx1"/>
                        </a:solidFill>
                      </a:endParaRPr>
                    </a:p>
                  </a:txBody>
                  <a:tcPr>
                    <a:lnL w="12700" cmpd="sng">
                      <a:noFill/>
                    </a:lnL>
                    <a:lnR w="12700" cap="flat" cmpd="sng" algn="ctr">
                      <a:no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tc>
                  <a:txBody>
                    <a:bodyPr/>
                    <a:lstStyle/>
                    <a:p>
                      <a:pPr algn="r"/>
                      <a:endParaRPr lang="en-US" sz="1600" b="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122185206"/>
                  </a:ext>
                </a:extLst>
              </a:tr>
              <a:tr h="1659744">
                <a:tc>
                  <a:txBody>
                    <a:bodyPr/>
                    <a:lstStyle/>
                    <a:p>
                      <a:pPr algn="ctr"/>
                      <a:r>
                        <a:rPr lang="en-US" sz="8800" dirty="0"/>
                        <a:t>_</a:t>
                      </a:r>
                    </a:p>
                  </a:txBody>
                  <a:tcPr>
                    <a:lnL w="12700" cmpd="sng">
                      <a:noFill/>
                    </a:lnL>
                    <a:lnR w="12700" cap="flat" cmpd="sng" algn="ctr">
                      <a:solidFill>
                        <a:schemeClr val="tx1"/>
                      </a:solidFill>
                      <a:prstDash val="solid"/>
                      <a:round/>
                      <a:headEnd type="none" w="med" len="med"/>
                      <a:tailEnd type="none" w="med" len="med"/>
                    </a:lnR>
                    <a:lnT w="381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lang="en-US" sz="3600" b="0" kern="1200" dirty="0">
                          <a:solidFill>
                            <a:schemeClr val="tx1"/>
                          </a:solidFill>
                          <a:latin typeface="Arial" panose="020B0604020202020204" pitchFamily="34" charset="0"/>
                          <a:ea typeface="+mn-ea"/>
                          <a:cs typeface="Arial" panose="020B0604020202020204" pitchFamily="34" charset="0"/>
                        </a:rPr>
                        <a:t>The amount of state and local funds received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83A2CA"/>
                    </a:solidFill>
                  </a:tcPr>
                </a:tc>
                <a:extLst>
                  <a:ext uri="{0D108BD9-81ED-4DB2-BD59-A6C34878D82A}">
                    <a16:rowId xmlns:a16="http://schemas.microsoft.com/office/drawing/2014/main" xmlns="" val="3885511428"/>
                  </a:ext>
                </a:extLst>
              </a:tr>
              <a:tr h="320302">
                <a:tc>
                  <a:txBody>
                    <a:bodyPr/>
                    <a:lstStyle/>
                    <a:p>
                      <a:pPr algn="r"/>
                      <a:endParaRPr lang="en-US" sz="1600" b="0" kern="1200" dirty="0">
                        <a:solidFill>
                          <a:schemeClr val="tx1"/>
                        </a:solidFill>
                        <a:latin typeface="Arial" panose="020B0604020202020204" pitchFamily="34" charset="0"/>
                        <a:ea typeface="+mn-ea"/>
                        <a:cs typeface="Arial" panose="020B0604020202020204" pitchFamily="34" charset="0"/>
                      </a:endParaRPr>
                    </a:p>
                  </a:txBody>
                  <a:tcPr>
                    <a:lnL w="12700" cmpd="sng">
                      <a:noFill/>
                    </a:lnL>
                    <a:lnR w="12700" cmpd="sng">
                      <a:noFill/>
                    </a:lnR>
                    <a:lnT w="12700" cap="flat" cmpd="sng" algn="ctr">
                      <a:no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endParaRPr lang="en-US" sz="1000" b="0" kern="1200" dirty="0">
                        <a:solidFill>
                          <a:schemeClr val="tx1"/>
                        </a:solidFill>
                        <a:latin typeface="Arial" panose="020B0604020202020204" pitchFamily="34" charset="0"/>
                        <a:ea typeface="+mn-ea"/>
                        <a:cs typeface="Arial" panose="020B0604020202020204" pitchFamily="34" charset="0"/>
                      </a:endParaRPr>
                    </a:p>
                  </a:txBody>
                  <a:tcPr>
                    <a:lnL w="12700" cmpd="sng">
                      <a:noFill/>
                    </a:lnL>
                    <a:lnR w="12700" cmpd="sng">
                      <a:noFill/>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2991815537"/>
                  </a:ext>
                </a:extLst>
              </a:tr>
              <a:tr h="1178417">
                <a:tc gridSpan="2">
                  <a:txBody>
                    <a:bodyPr/>
                    <a:lstStyle/>
                    <a:p>
                      <a:pPr algn="r"/>
                      <a:r>
                        <a:rPr lang="en-US" sz="4400" b="1" kern="1200" dirty="0">
                          <a:solidFill>
                            <a:schemeClr val="tx1"/>
                          </a:solidFill>
                          <a:latin typeface="Arial" panose="020B0604020202020204" pitchFamily="34" charset="0"/>
                          <a:ea typeface="+mn-ea"/>
                          <a:cs typeface="Arial" panose="020B0604020202020204" pitchFamily="34" charset="0"/>
                        </a:rPr>
                        <a:t>Excess Cost</a:t>
                      </a:r>
                    </a:p>
                  </a:txBody>
                  <a:tcPr>
                    <a:lnL w="12700" cmpd="sng">
                      <a:noFill/>
                    </a:lnL>
                    <a:lnR w="12700" cmpd="sng">
                      <a:noFill/>
                    </a:lnR>
                    <a:lnT w="38100" cap="flat" cmpd="sng" algn="ctr">
                      <a:solidFill>
                        <a:schemeClr val="tx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US" dirty="0"/>
                    </a:p>
                  </a:txBody>
                  <a:tcPr>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xmlns="" val="3672106176"/>
                  </a:ext>
                </a:extLst>
              </a:tr>
            </a:tbl>
          </a:graphicData>
        </a:graphic>
      </p:graphicFrame>
    </p:spTree>
    <p:extLst>
      <p:ext uri="{BB962C8B-B14F-4D97-AF65-F5344CB8AC3E}">
        <p14:creationId xmlns:p14="http://schemas.microsoft.com/office/powerpoint/2010/main" xmlns="" val="73782113"/>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Application Types</a:t>
            </a:r>
          </a:p>
        </p:txBody>
      </p:sp>
      <p:sp>
        <p:nvSpPr>
          <p:cNvPr id="3" name="Content Placeholder 2"/>
          <p:cNvSpPr>
            <a:spLocks noGrp="1"/>
          </p:cNvSpPr>
          <p:nvPr>
            <p:ph idx="1"/>
          </p:nvPr>
        </p:nvSpPr>
        <p:spPr>
          <a:xfrm>
            <a:off x="457200" y="1279587"/>
            <a:ext cx="8229600" cy="4525963"/>
          </a:xfrm>
        </p:spPr>
        <p:txBody>
          <a:bodyPr/>
          <a:lstStyle/>
          <a:p>
            <a:pPr marL="0" indent="0">
              <a:buNone/>
            </a:pPr>
            <a:r>
              <a:rPr lang="en-US" b="1" dirty="0"/>
              <a:t>School-Aged</a:t>
            </a:r>
          </a:p>
          <a:p>
            <a:r>
              <a:rPr lang="en-US" sz="2900" u="sng" dirty="0"/>
              <a:t>Not</a:t>
            </a:r>
            <a:r>
              <a:rPr lang="en-US" sz="2900" b="1" dirty="0"/>
              <a:t> </a:t>
            </a:r>
            <a:r>
              <a:rPr lang="en-US" sz="2900" dirty="0"/>
              <a:t>in a joint vocational school, board of developmental disabilities or preschool</a:t>
            </a:r>
          </a:p>
          <a:p>
            <a:r>
              <a:rPr lang="en-US" sz="2900" dirty="0"/>
              <a:t>Per capita </a:t>
            </a:r>
            <a:r>
              <a:rPr lang="en-US" sz="2900" i="1" dirty="0"/>
              <a:t>or</a:t>
            </a:r>
            <a:r>
              <a:rPr lang="en-US" sz="2900" dirty="0"/>
              <a:t> specific student</a:t>
            </a:r>
          </a:p>
          <a:p>
            <a:pPr marL="0" indent="0">
              <a:buNone/>
            </a:pPr>
            <a:endParaRPr lang="en-US" b="1" dirty="0"/>
          </a:p>
          <a:p>
            <a:pPr marL="0" indent="0">
              <a:buNone/>
            </a:pPr>
            <a:r>
              <a:rPr lang="en-US" b="1" dirty="0"/>
              <a:t>Non-School-Aged</a:t>
            </a:r>
          </a:p>
          <a:p>
            <a:r>
              <a:rPr lang="en-US" sz="2900" dirty="0"/>
              <a:t>In a joint vocational school, board of developmental disabilities or preschool</a:t>
            </a:r>
          </a:p>
          <a:p>
            <a:r>
              <a:rPr lang="en-US" sz="2900" dirty="0"/>
              <a:t>Specific student</a:t>
            </a:r>
          </a:p>
        </p:txBody>
      </p:sp>
      <p:cxnSp>
        <p:nvCxnSpPr>
          <p:cNvPr id="5" name="Straight Connector 4"/>
          <p:cNvCxnSpPr/>
          <p:nvPr/>
        </p:nvCxnSpPr>
        <p:spPr bwMode="auto">
          <a:xfrm>
            <a:off x="545977" y="3641867"/>
            <a:ext cx="7348136" cy="0"/>
          </a:xfrm>
          <a:prstGeom prst="line">
            <a:avLst/>
          </a:prstGeom>
          <a:solidFill>
            <a:schemeClr val="accent1"/>
          </a:solidFill>
          <a:ln w="63500" cap="flat" cmpd="sng" algn="ctr">
            <a:solidFill>
              <a:srgbClr val="C00000"/>
            </a:solidFill>
            <a:prstDash val="solid"/>
            <a:round/>
            <a:headEnd type="none" w="med" len="med"/>
            <a:tailEnd type="none" w="med" len="med"/>
          </a:ln>
          <a:effectLst/>
          <a:scene3d>
            <a:camera prst="orthographicFront"/>
            <a:lightRig rig="threePt" dir="t"/>
          </a:scene3d>
          <a:sp3d extrusionH="76200" contourW="12700">
            <a:bevelT/>
            <a:extrusionClr>
              <a:srgbClr val="C00000"/>
            </a:extrusionClr>
            <a:contourClr>
              <a:srgbClr val="C00000"/>
            </a:contourClr>
          </a:sp3d>
        </p:spPr>
      </p:cxnSp>
    </p:spTree>
    <p:extLst>
      <p:ext uri="{BB962C8B-B14F-4D97-AF65-F5344CB8AC3E}">
        <p14:creationId xmlns:p14="http://schemas.microsoft.com/office/powerpoint/2010/main" xmlns="" val="456062055"/>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618075C-F79F-401F-8C4C-BB6571317870}"/>
              </a:ext>
            </a:extLst>
          </p:cNvPr>
          <p:cNvSpPr>
            <a:spLocks noGrp="1"/>
          </p:cNvSpPr>
          <p:nvPr>
            <p:ph type="title"/>
          </p:nvPr>
        </p:nvSpPr>
        <p:spPr/>
        <p:txBody>
          <a:bodyPr/>
          <a:lstStyle/>
          <a:p>
            <a:r>
              <a:rPr lang="en-US" dirty="0"/>
              <a:t>Payment Required</a:t>
            </a:r>
          </a:p>
        </p:txBody>
      </p:sp>
      <p:sp>
        <p:nvSpPr>
          <p:cNvPr id="3" name="Content Placeholder 2">
            <a:extLst>
              <a:ext uri="{FF2B5EF4-FFF2-40B4-BE49-F238E27FC236}">
                <a16:creationId xmlns:a16="http://schemas.microsoft.com/office/drawing/2014/main" xmlns="" id="{4E22F528-61B4-43C2-9579-85176C7D2F2A}"/>
              </a:ext>
            </a:extLst>
          </p:cNvPr>
          <p:cNvSpPr>
            <a:spLocks noGrp="1"/>
          </p:cNvSpPr>
          <p:nvPr>
            <p:ph idx="1"/>
          </p:nvPr>
        </p:nvSpPr>
        <p:spPr>
          <a:xfrm>
            <a:off x="457200" y="1124756"/>
            <a:ext cx="8229600" cy="4525963"/>
          </a:xfrm>
        </p:spPr>
        <p:txBody>
          <a:bodyPr/>
          <a:lstStyle/>
          <a:p>
            <a:pPr marL="0" indent="0">
              <a:buNone/>
            </a:pPr>
            <a:r>
              <a:rPr lang="en-US" dirty="0"/>
              <a:t>If the district providing the education has done at least one of the following:</a:t>
            </a:r>
          </a:p>
          <a:p>
            <a:pPr lvl="2"/>
            <a:r>
              <a:rPr lang="en-US" dirty="0"/>
              <a:t>Invited district of residence to attend IEP meetings</a:t>
            </a:r>
          </a:p>
          <a:p>
            <a:pPr lvl="2"/>
            <a:r>
              <a:rPr lang="en-US" dirty="0"/>
              <a:t>Received IEP or multifactored evaluation from district of resident</a:t>
            </a:r>
          </a:p>
          <a:p>
            <a:pPr lvl="2"/>
            <a:r>
              <a:rPr lang="en-US" dirty="0"/>
              <a:t>Informed district of residence that the district is providing the education for the child</a:t>
            </a:r>
          </a:p>
        </p:txBody>
      </p:sp>
    </p:spTree>
    <p:extLst>
      <p:ext uri="{BB962C8B-B14F-4D97-AF65-F5344CB8AC3E}">
        <p14:creationId xmlns:p14="http://schemas.microsoft.com/office/powerpoint/2010/main" xmlns="" val="15279336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xmlns="" id="{6D36B94E-91C6-43DE-8A30-E1298CF34CA6}"/>
              </a:ext>
            </a:extLst>
          </p:cNvPr>
          <p:cNvPicPr>
            <a:picLocks noChangeAspect="1"/>
          </p:cNvPicPr>
          <p:nvPr/>
        </p:nvPicPr>
        <p:blipFill rotWithShape="1">
          <a:blip r:embed="rId3"/>
          <a:srcRect l="2387" r="2120"/>
          <a:stretch/>
        </p:blipFill>
        <p:spPr>
          <a:xfrm>
            <a:off x="0" y="0"/>
            <a:ext cx="9144000" cy="6388100"/>
          </a:xfrm>
          <a:prstGeom prst="rect">
            <a:avLst/>
          </a:prstGeom>
        </p:spPr>
      </p:pic>
      <p:sp>
        <p:nvSpPr>
          <p:cNvPr id="9" name="Title 1">
            <a:extLst>
              <a:ext uri="{FF2B5EF4-FFF2-40B4-BE49-F238E27FC236}">
                <a16:creationId xmlns:a16="http://schemas.microsoft.com/office/drawing/2014/main" xmlns="" id="{48C62B04-176A-4F4E-B80A-00EBCD5EDDDC}"/>
              </a:ext>
            </a:extLst>
          </p:cNvPr>
          <p:cNvSpPr txBox="1">
            <a:spLocks/>
          </p:cNvSpPr>
          <p:nvPr/>
        </p:nvSpPr>
        <p:spPr>
          <a:xfrm>
            <a:off x="0" y="584200"/>
            <a:ext cx="9144000" cy="646331"/>
          </a:xfrm>
          <a:prstGeom prst="rect">
            <a:avLst/>
          </a:prstGeom>
          <a:solidFill>
            <a:schemeClr val="accent1">
              <a:alpha val="73000"/>
            </a:schemeClr>
          </a:solidFill>
        </p:spPr>
        <p:txBody>
          <a:bodyPr vert="horz" lIns="0" tIns="0" rIns="0" bIns="0" rtlCol="0" anchor="ctr" anchorCtr="0">
            <a:spAutoFit/>
          </a:bodyPr>
          <a:lstStyle>
            <a:lvl1pPr algn="ctr" defTabSz="457200" rtl="0" eaLnBrk="1" latinLnBrk="0" hangingPunct="1">
              <a:spcBef>
                <a:spcPct val="0"/>
              </a:spcBef>
              <a:buNone/>
              <a:defRPr sz="4200" b="1" kern="1200">
                <a:solidFill>
                  <a:srgbClr val="C00000"/>
                </a:solidFill>
                <a:latin typeface="Arial"/>
                <a:ea typeface="+mj-ea"/>
                <a:cs typeface="Arial"/>
              </a:defRPr>
            </a:lvl1pPr>
          </a:lstStyle>
          <a:p>
            <a:r>
              <a:rPr lang="en-US" dirty="0">
                <a:solidFill>
                  <a:schemeClr val="bg1"/>
                </a:solidFill>
              </a:rPr>
              <a:t>Contracts Between Districts</a:t>
            </a:r>
          </a:p>
        </p:txBody>
      </p:sp>
    </p:spTree>
    <p:extLst>
      <p:ext uri="{BB962C8B-B14F-4D97-AF65-F5344CB8AC3E}">
        <p14:creationId xmlns:p14="http://schemas.microsoft.com/office/powerpoint/2010/main" xmlns="" val="159996816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xmlns="" id="{F0E26AAD-EB52-4661-8925-ECBEA6F40900}"/>
              </a:ext>
            </a:extLst>
          </p:cNvPr>
          <p:cNvPicPr>
            <a:picLocks noChangeAspect="1"/>
          </p:cNvPicPr>
          <p:nvPr/>
        </p:nvPicPr>
        <p:blipFill>
          <a:blip r:embed="rId3"/>
          <a:stretch>
            <a:fillRect/>
          </a:stretch>
        </p:blipFill>
        <p:spPr>
          <a:xfrm>
            <a:off x="3949700" y="2466243"/>
            <a:ext cx="5194299" cy="3895724"/>
          </a:xfrm>
          <a:prstGeom prst="rect">
            <a:avLst/>
          </a:prstGeom>
        </p:spPr>
      </p:pic>
      <p:sp>
        <p:nvSpPr>
          <p:cNvPr id="2" name="Title 1">
            <a:extLst>
              <a:ext uri="{FF2B5EF4-FFF2-40B4-BE49-F238E27FC236}">
                <a16:creationId xmlns:a16="http://schemas.microsoft.com/office/drawing/2014/main" xmlns="" id="{4E1A1950-D150-4FDD-94ED-3405662CA1B4}"/>
              </a:ext>
            </a:extLst>
          </p:cNvPr>
          <p:cNvSpPr>
            <a:spLocks noGrp="1"/>
          </p:cNvSpPr>
          <p:nvPr>
            <p:ph type="title"/>
          </p:nvPr>
        </p:nvSpPr>
        <p:spPr/>
        <p:txBody>
          <a:bodyPr/>
          <a:lstStyle/>
          <a:p>
            <a:r>
              <a:rPr lang="en-US"/>
              <a:t>Court Ordered </a:t>
            </a:r>
            <a:r>
              <a:rPr lang="en-US" dirty="0"/>
              <a:t>Students</a:t>
            </a:r>
          </a:p>
        </p:txBody>
      </p:sp>
      <p:sp>
        <p:nvSpPr>
          <p:cNvPr id="3" name="Content Placeholder 2">
            <a:extLst>
              <a:ext uri="{FF2B5EF4-FFF2-40B4-BE49-F238E27FC236}">
                <a16:creationId xmlns:a16="http://schemas.microsoft.com/office/drawing/2014/main" xmlns="" id="{27D2AAFD-8201-45F3-8D4E-0455FD366A5C}"/>
              </a:ext>
            </a:extLst>
          </p:cNvPr>
          <p:cNvSpPr>
            <a:spLocks noGrp="1"/>
          </p:cNvSpPr>
          <p:nvPr>
            <p:ph idx="1"/>
          </p:nvPr>
        </p:nvSpPr>
        <p:spPr>
          <a:xfrm>
            <a:off x="457200" y="1326093"/>
            <a:ext cx="8229600" cy="2146950"/>
          </a:xfrm>
        </p:spPr>
        <p:txBody>
          <a:bodyPr/>
          <a:lstStyle/>
          <a:p>
            <a:pPr marL="0" indent="0">
              <a:buNone/>
            </a:pPr>
            <a:r>
              <a:rPr lang="en-US" dirty="0"/>
              <a:t>Students who were court placed do not require a contract. The court order serves as the contract and should have been sent to the resident district.</a:t>
            </a:r>
          </a:p>
        </p:txBody>
      </p:sp>
    </p:spTree>
    <p:extLst>
      <p:ext uri="{BB962C8B-B14F-4D97-AF65-F5344CB8AC3E}">
        <p14:creationId xmlns:p14="http://schemas.microsoft.com/office/powerpoint/2010/main" xmlns="" val="105424144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14696"/>
            <a:ext cx="8229600" cy="646331"/>
          </a:xfrm>
        </p:spPr>
        <p:txBody>
          <a:bodyPr/>
          <a:lstStyle/>
          <a:p>
            <a:r>
              <a:rPr lang="en-US" dirty="0"/>
              <a:t>FY2019 Dates</a:t>
            </a:r>
          </a:p>
        </p:txBody>
      </p:sp>
      <p:graphicFrame>
        <p:nvGraphicFramePr>
          <p:cNvPr id="5" name="Table 4">
            <a:extLst>
              <a:ext uri="{FF2B5EF4-FFF2-40B4-BE49-F238E27FC236}">
                <a16:creationId xmlns:a16="http://schemas.microsoft.com/office/drawing/2014/main" xmlns="" id="{48D1A456-6FC5-44E9-9D36-59651933FDB1}"/>
              </a:ext>
            </a:extLst>
          </p:cNvPr>
          <p:cNvGraphicFramePr>
            <a:graphicFrameLocks noGrp="1"/>
          </p:cNvGraphicFramePr>
          <p:nvPr>
            <p:extLst/>
          </p:nvPr>
        </p:nvGraphicFramePr>
        <p:xfrm>
          <a:off x="317500" y="961027"/>
          <a:ext cx="8509000" cy="5123920"/>
        </p:xfrm>
        <a:graphic>
          <a:graphicData uri="http://schemas.openxmlformats.org/drawingml/2006/table">
            <a:tbl>
              <a:tblPr firstRow="1" bandRow="1">
                <a:tableStyleId>{5C22544A-7EE6-4342-B048-85BDC9FD1C3A}</a:tableStyleId>
              </a:tblPr>
              <a:tblGrid>
                <a:gridCol w="4254500">
                  <a:extLst>
                    <a:ext uri="{9D8B030D-6E8A-4147-A177-3AD203B41FA5}">
                      <a16:colId xmlns:a16="http://schemas.microsoft.com/office/drawing/2014/main" xmlns="" val="2860661414"/>
                    </a:ext>
                  </a:extLst>
                </a:gridCol>
                <a:gridCol w="4254500">
                  <a:extLst>
                    <a:ext uri="{9D8B030D-6E8A-4147-A177-3AD203B41FA5}">
                      <a16:colId xmlns:a16="http://schemas.microsoft.com/office/drawing/2014/main" xmlns="" val="854208932"/>
                    </a:ext>
                  </a:extLst>
                </a:gridCol>
              </a:tblGrid>
              <a:tr h="450459">
                <a:tc>
                  <a:txBody>
                    <a:bodyPr/>
                    <a:lstStyle/>
                    <a:p>
                      <a:pPr algn="ctr"/>
                      <a:r>
                        <a:rPr lang="en-US" dirty="0">
                          <a:latin typeface="Arial" panose="020B0604020202020204" pitchFamily="34" charset="0"/>
                          <a:cs typeface="Arial" panose="020B0604020202020204" pitchFamily="34" charset="0"/>
                        </a:rPr>
                        <a:t>System Action</a:t>
                      </a:r>
                    </a:p>
                  </a:txBody>
                  <a:tcPr/>
                </a:tc>
                <a:tc>
                  <a:txBody>
                    <a:bodyPr/>
                    <a:lstStyle/>
                    <a:p>
                      <a:pPr algn="ctr"/>
                      <a:r>
                        <a:rPr lang="en-US" dirty="0">
                          <a:latin typeface="Arial" panose="020B0604020202020204" pitchFamily="34" charset="0"/>
                          <a:cs typeface="Arial" panose="020B0604020202020204" pitchFamily="34" charset="0"/>
                        </a:rPr>
                        <a:t>System Date</a:t>
                      </a:r>
                    </a:p>
                  </a:txBody>
                  <a:tcPr/>
                </a:tc>
                <a:extLst>
                  <a:ext uri="{0D108BD9-81ED-4DB2-BD59-A6C34878D82A}">
                    <a16:rowId xmlns:a16="http://schemas.microsoft.com/office/drawing/2014/main" xmlns="" val="2266056552"/>
                  </a:ext>
                </a:extLst>
              </a:tr>
              <a:tr h="450459">
                <a:tc>
                  <a:txBody>
                    <a:bodyPr/>
                    <a:lstStyle/>
                    <a:p>
                      <a:pPr algn="l"/>
                      <a:r>
                        <a:rPr lang="en-US" sz="2400" b="0" kern="1200" dirty="0">
                          <a:solidFill>
                            <a:schemeClr val="dk1"/>
                          </a:solidFill>
                          <a:effectLst/>
                          <a:latin typeface="Arial" panose="020B0604020202020204" pitchFamily="34" charset="0"/>
                          <a:ea typeface="+mn-ea"/>
                          <a:cs typeface="Arial" panose="020B0604020202020204" pitchFamily="34" charset="0"/>
                        </a:rPr>
                        <a:t>Excess Cost Reporting Opens</a:t>
                      </a:r>
                      <a:endParaRPr lang="en-US" sz="2400" b="0" dirty="0">
                        <a:latin typeface="Arial" panose="020B0604020202020204" pitchFamily="34" charset="0"/>
                        <a:cs typeface="Arial" panose="020B0604020202020204" pitchFamily="34" charset="0"/>
                      </a:endParaRPr>
                    </a:p>
                  </a:txBody>
                  <a:tcPr anchor="ctr"/>
                </a:tc>
                <a:tc>
                  <a:txBody>
                    <a:bodyPr/>
                    <a:lstStyle/>
                    <a:p>
                      <a:pPr algn="ctr"/>
                      <a:r>
                        <a:rPr lang="en-US" sz="2400" kern="1200" dirty="0">
                          <a:solidFill>
                            <a:schemeClr val="dk1"/>
                          </a:solidFill>
                          <a:effectLst/>
                          <a:latin typeface="Arial" panose="020B0604020202020204" pitchFamily="34" charset="0"/>
                          <a:ea typeface="+mn-ea"/>
                          <a:cs typeface="Arial" panose="020B0604020202020204" pitchFamily="34" charset="0"/>
                        </a:rPr>
                        <a:t>December 10, 2018</a:t>
                      </a:r>
                      <a:endParaRPr lang="en-US" sz="2400" dirty="0">
                        <a:latin typeface="Arial" panose="020B0604020202020204" pitchFamily="34" charset="0"/>
                        <a:cs typeface="Arial" panose="020B0604020202020204" pitchFamily="34" charset="0"/>
                      </a:endParaRPr>
                    </a:p>
                  </a:txBody>
                  <a:tcPr anchor="ctr"/>
                </a:tc>
                <a:extLst>
                  <a:ext uri="{0D108BD9-81ED-4DB2-BD59-A6C34878D82A}">
                    <a16:rowId xmlns:a16="http://schemas.microsoft.com/office/drawing/2014/main" xmlns="" val="593286417"/>
                  </a:ext>
                </a:extLst>
              </a:tr>
              <a:tr h="851553">
                <a:tc>
                  <a:txBody>
                    <a:bodyPr/>
                    <a:lstStyle/>
                    <a:p>
                      <a:pPr algn="l"/>
                      <a:r>
                        <a:rPr lang="en-US" sz="2400" dirty="0">
                          <a:latin typeface="Arial" panose="020B0604020202020204" pitchFamily="34" charset="0"/>
                          <a:cs typeface="Arial" panose="020B0604020202020204" pitchFamily="34" charset="0"/>
                        </a:rPr>
                        <a:t>Spreadsheet Uploaded</a:t>
                      </a:r>
                    </a:p>
                  </a:txBody>
                  <a:tcPr anchor="ctr"/>
                </a:tc>
                <a:tc>
                  <a:txBody>
                    <a:bodyPr/>
                    <a:lstStyle/>
                    <a:p>
                      <a:pPr algn="ctr"/>
                      <a:r>
                        <a:rPr lang="en-US" sz="2400" dirty="0">
                          <a:latin typeface="Arial" panose="020B0604020202020204" pitchFamily="34" charset="0"/>
                          <a:cs typeface="Arial" panose="020B0604020202020204" pitchFamily="34" charset="0"/>
                        </a:rPr>
                        <a:t>January 18, 2019</a:t>
                      </a:r>
                    </a:p>
                  </a:txBody>
                  <a:tcPr anchor="ctr"/>
                </a:tc>
                <a:extLst>
                  <a:ext uri="{0D108BD9-81ED-4DB2-BD59-A6C34878D82A}">
                    <a16:rowId xmlns:a16="http://schemas.microsoft.com/office/drawing/2014/main" xmlns="" val="2605105038"/>
                  </a:ext>
                </a:extLst>
              </a:tr>
              <a:tr h="1295842">
                <a:tc>
                  <a:txBody>
                    <a:bodyPr/>
                    <a:lstStyle/>
                    <a:p>
                      <a:pPr algn="l"/>
                      <a:r>
                        <a:rPr lang="en-US" sz="2400" dirty="0">
                          <a:latin typeface="Arial" panose="020B0604020202020204" pitchFamily="34" charset="0"/>
                          <a:cs typeface="Arial" panose="020B0604020202020204" pitchFamily="34" charset="0"/>
                        </a:rPr>
                        <a:t>Applications in Submitted Status</a:t>
                      </a:r>
                    </a:p>
                  </a:txBody>
                  <a:tcPr anchor="ctr"/>
                </a:tc>
                <a:tc>
                  <a:txBody>
                    <a:bodyPr/>
                    <a:lstStyle/>
                    <a:p>
                      <a:pPr algn="ctr"/>
                      <a:r>
                        <a:rPr lang="en-US" sz="2400" dirty="0">
                          <a:latin typeface="Arial" panose="020B0604020202020204" pitchFamily="34" charset="0"/>
                          <a:cs typeface="Arial" panose="020B0604020202020204" pitchFamily="34" charset="0"/>
                        </a:rPr>
                        <a:t>January 29, 2019</a:t>
                      </a:r>
                    </a:p>
                  </a:txBody>
                  <a:tcPr anchor="ctr"/>
                </a:tc>
                <a:extLst>
                  <a:ext uri="{0D108BD9-81ED-4DB2-BD59-A6C34878D82A}">
                    <a16:rowId xmlns:a16="http://schemas.microsoft.com/office/drawing/2014/main" xmlns="" val="2473181484"/>
                  </a:ext>
                </a:extLst>
              </a:tr>
              <a:tr h="851553">
                <a:tc>
                  <a:txBody>
                    <a:bodyPr/>
                    <a:lstStyle/>
                    <a:p>
                      <a:pPr algn="l"/>
                      <a:r>
                        <a:rPr lang="en-US" sz="2400" dirty="0">
                          <a:latin typeface="Arial" panose="020B0604020202020204" pitchFamily="34" charset="0"/>
                          <a:cs typeface="Arial" panose="020B0604020202020204" pitchFamily="34" charset="0"/>
                        </a:rPr>
                        <a:t>30-day Auto Approve Closes</a:t>
                      </a:r>
                    </a:p>
                  </a:txBody>
                  <a:tcPr anchor="ctr"/>
                </a:tc>
                <a:tc>
                  <a:txBody>
                    <a:bodyPr/>
                    <a:lstStyle/>
                    <a:p>
                      <a:pPr algn="ctr"/>
                      <a:r>
                        <a:rPr lang="en-US" sz="2400" dirty="0">
                          <a:latin typeface="Arial" panose="020B0604020202020204" pitchFamily="34" charset="0"/>
                          <a:cs typeface="Arial" panose="020B0604020202020204" pitchFamily="34" charset="0"/>
                        </a:rPr>
                        <a:t>February 28, 2019</a:t>
                      </a:r>
                    </a:p>
                  </a:txBody>
                  <a:tcPr anchor="ctr"/>
                </a:tc>
                <a:extLst>
                  <a:ext uri="{0D108BD9-81ED-4DB2-BD59-A6C34878D82A}">
                    <a16:rowId xmlns:a16="http://schemas.microsoft.com/office/drawing/2014/main" xmlns="" val="2327292057"/>
                  </a:ext>
                </a:extLst>
              </a:tr>
              <a:tr h="851553">
                <a:tc>
                  <a:txBody>
                    <a:bodyPr/>
                    <a:lstStyle/>
                    <a:p>
                      <a:pPr algn="l"/>
                      <a:r>
                        <a:rPr lang="en-US" sz="2400" dirty="0">
                          <a:latin typeface="Arial" panose="020B0604020202020204" pitchFamily="34" charset="0"/>
                          <a:cs typeface="Arial" panose="020B0604020202020204" pitchFamily="34" charset="0"/>
                        </a:rPr>
                        <a:t>Area Coordinator Dispute Resolution</a:t>
                      </a:r>
                    </a:p>
                  </a:txBody>
                  <a:tcPr anchor="ctr"/>
                </a:tc>
                <a:tc>
                  <a:txBody>
                    <a:bodyPr/>
                    <a:lstStyle/>
                    <a:p>
                      <a:pPr algn="ctr"/>
                      <a:r>
                        <a:rPr lang="en-US" sz="2400" dirty="0">
                          <a:latin typeface="Arial" panose="020B0604020202020204" pitchFamily="34" charset="0"/>
                          <a:cs typeface="Arial" panose="020B0604020202020204" pitchFamily="34" charset="0"/>
                        </a:rPr>
                        <a:t>March 1 – 8, 2019</a:t>
                      </a:r>
                    </a:p>
                  </a:txBody>
                  <a:tcPr anchor="ctr"/>
                </a:tc>
                <a:extLst>
                  <a:ext uri="{0D108BD9-81ED-4DB2-BD59-A6C34878D82A}">
                    <a16:rowId xmlns:a16="http://schemas.microsoft.com/office/drawing/2014/main" xmlns="" val="3616022201"/>
                  </a:ext>
                </a:extLst>
              </a:tr>
            </a:tbl>
          </a:graphicData>
        </a:graphic>
      </p:graphicFrame>
    </p:spTree>
    <p:extLst>
      <p:ext uri="{BB962C8B-B14F-4D97-AF65-F5344CB8AC3E}">
        <p14:creationId xmlns:p14="http://schemas.microsoft.com/office/powerpoint/2010/main" xmlns="" val="1900744824"/>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xmlns="" id="{E9D02CA8-AA0D-411C-91C6-F6E5C6420FD9}"/>
              </a:ext>
            </a:extLst>
          </p:cNvPr>
          <p:cNvSpPr>
            <a:spLocks noGrp="1"/>
          </p:cNvSpPr>
          <p:nvPr>
            <p:ph type="title"/>
          </p:nvPr>
        </p:nvSpPr>
        <p:spPr>
          <a:xfrm>
            <a:off x="457200" y="1477992"/>
            <a:ext cx="8229600" cy="2031325"/>
          </a:xfrm>
        </p:spPr>
        <p:txBody>
          <a:bodyPr/>
          <a:lstStyle/>
          <a:p>
            <a:r>
              <a:rPr lang="en-US" sz="4400" dirty="0"/>
              <a:t>Questions, comments or discussion on </a:t>
            </a:r>
            <a:br>
              <a:rPr lang="en-US" sz="4400" dirty="0"/>
            </a:br>
            <a:r>
              <a:rPr lang="en-US" sz="4400" dirty="0"/>
              <a:t>excess cost</a:t>
            </a:r>
          </a:p>
        </p:txBody>
      </p:sp>
    </p:spTree>
    <p:extLst>
      <p:ext uri="{BB962C8B-B14F-4D97-AF65-F5344CB8AC3E}">
        <p14:creationId xmlns:p14="http://schemas.microsoft.com/office/powerpoint/2010/main" xmlns="" val="1895497532"/>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F4D3600-D330-4C3D-8B92-F031AC9E5313}"/>
              </a:ext>
            </a:extLst>
          </p:cNvPr>
          <p:cNvSpPr>
            <a:spLocks noGrp="1"/>
          </p:cNvSpPr>
          <p:nvPr>
            <p:ph type="title"/>
          </p:nvPr>
        </p:nvSpPr>
        <p:spPr>
          <a:xfrm>
            <a:off x="225468" y="162838"/>
            <a:ext cx="8768220" cy="646331"/>
          </a:xfrm>
        </p:spPr>
        <p:txBody>
          <a:bodyPr/>
          <a:lstStyle/>
          <a:p>
            <a:r>
              <a:rPr lang="en-US" dirty="0"/>
              <a:t>O.R.C. 2151.362 and the SF-DRC</a:t>
            </a:r>
          </a:p>
        </p:txBody>
      </p:sp>
      <p:sp>
        <p:nvSpPr>
          <p:cNvPr id="3" name="Content Placeholder 2">
            <a:extLst>
              <a:ext uri="{FF2B5EF4-FFF2-40B4-BE49-F238E27FC236}">
                <a16:creationId xmlns:a16="http://schemas.microsoft.com/office/drawing/2014/main" xmlns="" id="{13D0C187-3608-4023-80F6-7B5C488969CE}"/>
              </a:ext>
            </a:extLst>
          </p:cNvPr>
          <p:cNvSpPr>
            <a:spLocks noGrp="1"/>
          </p:cNvSpPr>
          <p:nvPr>
            <p:ph idx="1"/>
          </p:nvPr>
        </p:nvSpPr>
        <p:spPr>
          <a:xfrm>
            <a:off x="225468" y="1057644"/>
            <a:ext cx="8768220" cy="5255474"/>
          </a:xfrm>
        </p:spPr>
        <p:txBody>
          <a:bodyPr/>
          <a:lstStyle/>
          <a:p>
            <a:pPr>
              <a:buFont typeface="Arial" panose="020B0604020202020204" pitchFamily="34" charset="0"/>
              <a:buChar char="•"/>
            </a:pPr>
            <a:r>
              <a:rPr lang="en-US" dirty="0"/>
              <a:t>State Funding – District of Residency Change form and filing process.</a:t>
            </a:r>
          </a:p>
          <a:p>
            <a:pPr lvl="1">
              <a:buFont typeface="Arial" panose="020B0604020202020204" pitchFamily="34" charset="0"/>
              <a:buChar char="•"/>
            </a:pPr>
            <a:r>
              <a:rPr lang="en-US" dirty="0"/>
              <a:t>A district must be named in a court order</a:t>
            </a:r>
          </a:p>
          <a:p>
            <a:pPr lvl="1">
              <a:buFont typeface="Arial" panose="020B0604020202020204" pitchFamily="34" charset="0"/>
              <a:buChar char="•"/>
            </a:pPr>
            <a:r>
              <a:rPr lang="en-US" dirty="0"/>
              <a:t>Form must be completed per the DRC form and as specified in DRC guidance</a:t>
            </a:r>
          </a:p>
          <a:p>
            <a:pPr lvl="1">
              <a:buFont typeface="Arial" panose="020B0604020202020204" pitchFamily="34" charset="0"/>
              <a:buChar char="•"/>
            </a:pPr>
            <a:r>
              <a:rPr lang="en-US" dirty="0"/>
              <a:t>The educating district does not bear the responsibility of petitioning for the change</a:t>
            </a:r>
          </a:p>
          <a:p>
            <a:pPr lvl="1">
              <a:buFont typeface="Arial" panose="020B0604020202020204" pitchFamily="34" charset="0"/>
              <a:buChar char="•"/>
            </a:pPr>
            <a:r>
              <a:rPr lang="en-US" dirty="0"/>
              <a:t>Only valid and timely “proof of residency” documents can be accepted</a:t>
            </a:r>
          </a:p>
          <a:p>
            <a:pPr lvl="1">
              <a:buFont typeface="Arial" panose="020B0604020202020204" pitchFamily="34" charset="0"/>
              <a:buChar char="•"/>
            </a:pPr>
            <a:endParaRPr lang="en-US" dirty="0"/>
          </a:p>
          <a:p>
            <a:pPr>
              <a:buFont typeface="Arial" panose="020B0604020202020204" pitchFamily="34" charset="0"/>
              <a:buChar char="•"/>
            </a:pPr>
            <a:endParaRPr lang="en-US" dirty="0"/>
          </a:p>
          <a:p>
            <a:pPr marL="0" indent="0">
              <a:buNone/>
            </a:pPr>
            <a:endParaRPr lang="en-US" dirty="0"/>
          </a:p>
        </p:txBody>
      </p:sp>
    </p:spTree>
    <p:extLst>
      <p:ext uri="{BB962C8B-B14F-4D97-AF65-F5344CB8AC3E}">
        <p14:creationId xmlns:p14="http://schemas.microsoft.com/office/powerpoint/2010/main" xmlns="" val="216832989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E6D0BDF-BA6B-4E58-91F0-9B49FCBC4A92}"/>
              </a:ext>
            </a:extLst>
          </p:cNvPr>
          <p:cNvSpPr>
            <a:spLocks noGrp="1"/>
          </p:cNvSpPr>
          <p:nvPr>
            <p:ph type="title"/>
          </p:nvPr>
        </p:nvSpPr>
        <p:spPr>
          <a:xfrm>
            <a:off x="457200" y="0"/>
            <a:ext cx="8229600" cy="1315233"/>
          </a:xfrm>
        </p:spPr>
        <p:txBody>
          <a:bodyPr/>
          <a:lstStyle/>
          <a:p>
            <a:r>
              <a:rPr lang="en-US" dirty="0"/>
              <a:t>Links to SF-DRC </a:t>
            </a:r>
            <a:br>
              <a:rPr lang="en-US" dirty="0"/>
            </a:br>
            <a:r>
              <a:rPr lang="en-US" dirty="0"/>
              <a:t>Form and Guidance </a:t>
            </a:r>
          </a:p>
        </p:txBody>
      </p:sp>
      <p:sp>
        <p:nvSpPr>
          <p:cNvPr id="3" name="Content Placeholder 2">
            <a:extLst>
              <a:ext uri="{FF2B5EF4-FFF2-40B4-BE49-F238E27FC236}">
                <a16:creationId xmlns:a16="http://schemas.microsoft.com/office/drawing/2014/main" xmlns="" id="{9B89DB7D-BD5B-4201-ACF8-DBD52FCEC6B5}"/>
              </a:ext>
            </a:extLst>
          </p:cNvPr>
          <p:cNvSpPr>
            <a:spLocks noGrp="1"/>
          </p:cNvSpPr>
          <p:nvPr>
            <p:ph idx="1"/>
          </p:nvPr>
        </p:nvSpPr>
        <p:spPr>
          <a:xfrm>
            <a:off x="175364" y="1227552"/>
            <a:ext cx="8818324" cy="4935254"/>
          </a:xfrm>
        </p:spPr>
        <p:txBody>
          <a:bodyPr/>
          <a:lstStyle/>
          <a:p>
            <a:r>
              <a:rPr lang="en-US" dirty="0"/>
              <a:t>DRC Form: </a:t>
            </a:r>
            <a:r>
              <a:rPr lang="en-US" u="sng" dirty="0">
                <a:hlinkClick r:id="rId2"/>
              </a:rPr>
              <a:t>https://education.ohio.gov/getattachment/Topics/School-Choice/Public-Schools/Forms-and-Program-Information-for-Traditional-Publ/SF-DRC_Form-Revised-4-24-13.pdf.aspx</a:t>
            </a:r>
            <a:endParaRPr lang="en-US" dirty="0"/>
          </a:p>
          <a:p>
            <a:r>
              <a:rPr lang="en-US" dirty="0"/>
              <a:t>DRC Guidance Document: </a:t>
            </a:r>
            <a:r>
              <a:rPr lang="en-US" u="sng" dirty="0">
                <a:hlinkClick r:id="rId3"/>
              </a:rPr>
              <a:t>https://education.ohio.gov/getattachment/Topics/Quality-School-Choice/Public-Schools/Forms-and-Program-Information-for-Traditional-Publ/SF-14-DRC-Guidance-Document.pdf.aspx</a:t>
            </a:r>
            <a:endParaRPr lang="en-US" dirty="0"/>
          </a:p>
          <a:p>
            <a:endParaRPr lang="en-US" dirty="0"/>
          </a:p>
        </p:txBody>
      </p:sp>
    </p:spTree>
    <p:extLst>
      <p:ext uri="{BB962C8B-B14F-4D97-AF65-F5344CB8AC3E}">
        <p14:creationId xmlns:p14="http://schemas.microsoft.com/office/powerpoint/2010/main" xmlns="" val="156260149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643A6B3-6047-4C65-92F8-25917C30DFD7}"/>
              </a:ext>
            </a:extLst>
          </p:cNvPr>
          <p:cNvSpPr>
            <a:spLocks noGrp="1"/>
          </p:cNvSpPr>
          <p:nvPr>
            <p:ph type="title"/>
          </p:nvPr>
        </p:nvSpPr>
        <p:spPr>
          <a:xfrm>
            <a:off x="457200" y="100209"/>
            <a:ext cx="8229600" cy="984885"/>
          </a:xfrm>
        </p:spPr>
        <p:txBody>
          <a:bodyPr/>
          <a:lstStyle/>
          <a:p>
            <a:r>
              <a:rPr lang="en-US" sz="3200" dirty="0"/>
              <a:t>Tuition Responsibility </a:t>
            </a:r>
            <a:br>
              <a:rPr lang="en-US" sz="3200" dirty="0"/>
            </a:br>
            <a:r>
              <a:rPr lang="en-US" sz="3200" dirty="0"/>
              <a:t>Non-handicapped ORC 3313.64 (C) (2)</a:t>
            </a:r>
          </a:p>
        </p:txBody>
      </p:sp>
      <p:sp>
        <p:nvSpPr>
          <p:cNvPr id="3" name="Content Placeholder 2">
            <a:extLst>
              <a:ext uri="{FF2B5EF4-FFF2-40B4-BE49-F238E27FC236}">
                <a16:creationId xmlns:a16="http://schemas.microsoft.com/office/drawing/2014/main" xmlns="" id="{EE791B22-8723-4E79-836C-018384BFF5B7}"/>
              </a:ext>
            </a:extLst>
          </p:cNvPr>
          <p:cNvSpPr>
            <a:spLocks noGrp="1"/>
          </p:cNvSpPr>
          <p:nvPr>
            <p:ph idx="1"/>
          </p:nvPr>
        </p:nvSpPr>
        <p:spPr>
          <a:xfrm>
            <a:off x="162838" y="1052186"/>
            <a:ext cx="8818324" cy="5311036"/>
          </a:xfrm>
        </p:spPr>
        <p:txBody>
          <a:bodyPr/>
          <a:lstStyle/>
          <a:p>
            <a:r>
              <a:rPr lang="en-US" sz="2800" dirty="0"/>
              <a:t>(a) The district in which the child's parent resided at the time the court removed the child from home or at the time the court vested legal or permanent custody of the child in the person or government agency, whichever occurred first; </a:t>
            </a:r>
          </a:p>
          <a:p>
            <a:r>
              <a:rPr lang="en-US" sz="2800" dirty="0"/>
              <a:t>(b) If the parent's residence at the time the court removed the child from home or placed the child in the legal or permanent custody of the person or government agency is unknown, tuition shall be paid by the district in which the child resided at the time the child was removed from home or placed in legal or permanent custody, whichever occurred first;</a:t>
            </a:r>
          </a:p>
          <a:p>
            <a:endParaRPr lang="en-US" dirty="0"/>
          </a:p>
        </p:txBody>
      </p:sp>
    </p:spTree>
    <p:extLst>
      <p:ext uri="{BB962C8B-B14F-4D97-AF65-F5344CB8AC3E}">
        <p14:creationId xmlns:p14="http://schemas.microsoft.com/office/powerpoint/2010/main" xmlns="" val="338688890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xmlns="" id="{CBFE0486-BC1C-48CD-80D6-A9331276FC91}"/>
              </a:ext>
            </a:extLst>
          </p:cNvPr>
          <p:cNvPicPr>
            <a:picLocks noChangeAspect="1"/>
          </p:cNvPicPr>
          <p:nvPr/>
        </p:nvPicPr>
        <p:blipFill rotWithShape="1">
          <a:blip r:embed="rId3"/>
          <a:srcRect l="-1" r="-4562"/>
          <a:stretch/>
        </p:blipFill>
        <p:spPr>
          <a:xfrm>
            <a:off x="0" y="0"/>
            <a:ext cx="9561144" cy="6378498"/>
          </a:xfrm>
          <a:prstGeom prst="rect">
            <a:avLst/>
          </a:prstGeom>
        </p:spPr>
      </p:pic>
      <p:sp>
        <p:nvSpPr>
          <p:cNvPr id="2" name="Title 1">
            <a:extLst>
              <a:ext uri="{FF2B5EF4-FFF2-40B4-BE49-F238E27FC236}">
                <a16:creationId xmlns:a16="http://schemas.microsoft.com/office/drawing/2014/main" xmlns="" id="{08D6AB15-AFF0-4EB3-BDDE-CD94C145AAF4}"/>
              </a:ext>
            </a:extLst>
          </p:cNvPr>
          <p:cNvSpPr>
            <a:spLocks noGrp="1"/>
          </p:cNvSpPr>
          <p:nvPr>
            <p:ph type="title"/>
          </p:nvPr>
        </p:nvSpPr>
        <p:spPr/>
        <p:txBody>
          <a:bodyPr/>
          <a:lstStyle/>
          <a:p>
            <a:r>
              <a:rPr lang="en-US" dirty="0">
                <a:solidFill>
                  <a:schemeClr val="tx1"/>
                </a:solidFill>
              </a:rPr>
              <a:t>education.ohio.gov</a:t>
            </a:r>
          </a:p>
        </p:txBody>
      </p:sp>
      <p:sp>
        <p:nvSpPr>
          <p:cNvPr id="8" name="Rectangle: Rounded Corners 7">
            <a:extLst>
              <a:ext uri="{FF2B5EF4-FFF2-40B4-BE49-F238E27FC236}">
                <a16:creationId xmlns:a16="http://schemas.microsoft.com/office/drawing/2014/main" xmlns="" id="{0415773D-298C-4303-99E6-749014D74897}"/>
              </a:ext>
            </a:extLst>
          </p:cNvPr>
          <p:cNvSpPr/>
          <p:nvPr/>
        </p:nvSpPr>
        <p:spPr>
          <a:xfrm>
            <a:off x="4170555" y="3055435"/>
            <a:ext cx="4705815" cy="3055434"/>
          </a:xfrm>
          <a:prstGeom prst="roundRect">
            <a:avLst/>
          </a:prstGeom>
          <a:solidFill>
            <a:srgbClr val="83A2CA">
              <a:alpha val="7500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xmlns="" id="{F391DD41-8801-4E89-B2D9-662FE99F9971}"/>
              </a:ext>
            </a:extLst>
          </p:cNvPr>
          <p:cNvSpPr txBox="1"/>
          <p:nvPr/>
        </p:nvSpPr>
        <p:spPr>
          <a:xfrm>
            <a:off x="4427032" y="3278459"/>
            <a:ext cx="4192859" cy="2554545"/>
          </a:xfrm>
          <a:prstGeom prst="rect">
            <a:avLst/>
          </a:prstGeom>
          <a:noFill/>
        </p:spPr>
        <p:txBody>
          <a:bodyPr wrap="square" rtlCol="0">
            <a:spAutoFit/>
          </a:bodyPr>
          <a:lstStyle/>
          <a:p>
            <a:r>
              <a:rPr lang="en-US" sz="4000" dirty="0">
                <a:solidFill>
                  <a:schemeClr val="bg1"/>
                </a:solidFill>
                <a:latin typeface="Arial" panose="020B0604020202020204" pitchFamily="34" charset="0"/>
                <a:cs typeface="Arial" panose="020B0604020202020204" pitchFamily="34" charset="0"/>
              </a:rPr>
              <a:t>Keyword Search:</a:t>
            </a:r>
          </a:p>
          <a:p>
            <a:r>
              <a:rPr lang="en-US" sz="4000" i="1" dirty="0">
                <a:solidFill>
                  <a:schemeClr val="bg1"/>
                </a:solidFill>
                <a:latin typeface="Arial" panose="020B0604020202020204" pitchFamily="34" charset="0"/>
                <a:cs typeface="Arial" panose="020B0604020202020204" pitchFamily="34" charset="0"/>
              </a:rPr>
              <a:t>Forms for Traditional Public Schools</a:t>
            </a:r>
          </a:p>
        </p:txBody>
      </p:sp>
    </p:spTree>
    <p:extLst>
      <p:ext uri="{BB962C8B-B14F-4D97-AF65-F5344CB8AC3E}">
        <p14:creationId xmlns:p14="http://schemas.microsoft.com/office/powerpoint/2010/main" xmlns="" val="247346109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5C5E334-D743-4355-A24A-BB7E88E1A967}"/>
              </a:ext>
            </a:extLst>
          </p:cNvPr>
          <p:cNvSpPr>
            <a:spLocks noGrp="1"/>
          </p:cNvSpPr>
          <p:nvPr>
            <p:ph type="title"/>
          </p:nvPr>
        </p:nvSpPr>
        <p:spPr>
          <a:xfrm>
            <a:off x="457200" y="175364"/>
            <a:ext cx="8229600" cy="646331"/>
          </a:xfrm>
        </p:spPr>
        <p:txBody>
          <a:bodyPr/>
          <a:lstStyle/>
          <a:p>
            <a:r>
              <a:rPr lang="en-US" dirty="0"/>
              <a:t>Support and Dispute Resolution</a:t>
            </a:r>
          </a:p>
        </p:txBody>
      </p:sp>
      <p:sp>
        <p:nvSpPr>
          <p:cNvPr id="3" name="Content Placeholder 2">
            <a:extLst>
              <a:ext uri="{FF2B5EF4-FFF2-40B4-BE49-F238E27FC236}">
                <a16:creationId xmlns:a16="http://schemas.microsoft.com/office/drawing/2014/main" xmlns="" id="{963501D1-9DFF-421B-9AEE-2B5C065E297C}"/>
              </a:ext>
            </a:extLst>
          </p:cNvPr>
          <p:cNvSpPr>
            <a:spLocks noGrp="1"/>
          </p:cNvSpPr>
          <p:nvPr>
            <p:ph idx="1"/>
          </p:nvPr>
        </p:nvSpPr>
        <p:spPr>
          <a:xfrm>
            <a:off x="200416" y="821695"/>
            <a:ext cx="8830850" cy="5604157"/>
          </a:xfrm>
        </p:spPr>
        <p:txBody>
          <a:bodyPr/>
          <a:lstStyle/>
          <a:p>
            <a:r>
              <a:rPr lang="en-US" sz="2800" dirty="0"/>
              <a:t>Know your Area Coordinator!</a:t>
            </a:r>
          </a:p>
          <a:p>
            <a:r>
              <a:rPr lang="en-US" sz="2800" dirty="0"/>
              <a:t>Make sure you are identifying and coding students correctly!	Don’t guess!</a:t>
            </a:r>
          </a:p>
          <a:p>
            <a:r>
              <a:rPr lang="en-US" sz="2800" dirty="0"/>
              <a:t>Review finance programs and reports!</a:t>
            </a:r>
          </a:p>
          <a:p>
            <a:pPr lvl="1"/>
            <a:r>
              <a:rPr lang="en-US" sz="2800" dirty="0"/>
              <a:t> Enter all needed data in the tuition module of ODDEX for student’s you are educating</a:t>
            </a:r>
          </a:p>
          <a:p>
            <a:pPr lvl="1"/>
            <a:r>
              <a:rPr lang="en-US" sz="2800" dirty="0"/>
              <a:t> Review and flag applications if appropriate</a:t>
            </a:r>
          </a:p>
          <a:p>
            <a:pPr lvl="1"/>
            <a:r>
              <a:rPr lang="en-US" sz="2800" dirty="0"/>
              <a:t> Check system regularly for flags and comments</a:t>
            </a:r>
          </a:p>
          <a:p>
            <a:pPr lvl="1"/>
            <a:r>
              <a:rPr lang="en-US" sz="2800" dirty="0"/>
              <a:t> Escalate applications to Area Coordinator if    resolution is not reached. Districts must communicate!</a:t>
            </a:r>
          </a:p>
          <a:p>
            <a:pPr marL="0" indent="0">
              <a:buNone/>
            </a:pPr>
            <a:endParaRPr lang="en-US" dirty="0"/>
          </a:p>
          <a:p>
            <a:pPr marL="0" indent="0">
              <a:buNone/>
            </a:pPr>
            <a:endParaRPr lang="en-US" dirty="0"/>
          </a:p>
        </p:txBody>
      </p:sp>
    </p:spTree>
    <p:extLst>
      <p:ext uri="{BB962C8B-B14F-4D97-AF65-F5344CB8AC3E}">
        <p14:creationId xmlns:p14="http://schemas.microsoft.com/office/powerpoint/2010/main" xmlns="" val="266868821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xmlns="" id="{35BE00B9-BEEA-47DF-B7A2-88C4A8C2B6DE}"/>
              </a:ext>
            </a:extLst>
          </p:cNvPr>
          <p:cNvPicPr>
            <a:picLocks noChangeAspect="1"/>
          </p:cNvPicPr>
          <p:nvPr/>
        </p:nvPicPr>
        <p:blipFill rotWithShape="1">
          <a:blip r:embed="rId3"/>
          <a:srcRect r="4530"/>
          <a:stretch/>
        </p:blipFill>
        <p:spPr>
          <a:xfrm>
            <a:off x="-1" y="-1"/>
            <a:ext cx="9144001" cy="6389649"/>
          </a:xfrm>
          <a:prstGeom prst="rect">
            <a:avLst/>
          </a:prstGeom>
        </p:spPr>
      </p:pic>
      <p:sp>
        <p:nvSpPr>
          <p:cNvPr id="3" name="Content Placeholder 2">
            <a:extLst>
              <a:ext uri="{FF2B5EF4-FFF2-40B4-BE49-F238E27FC236}">
                <a16:creationId xmlns:a16="http://schemas.microsoft.com/office/drawing/2014/main" xmlns="" id="{67318A8F-1D2F-49B4-8137-DFF2B782A73C}"/>
              </a:ext>
            </a:extLst>
          </p:cNvPr>
          <p:cNvSpPr>
            <a:spLocks noGrp="1"/>
          </p:cNvSpPr>
          <p:nvPr>
            <p:ph idx="1"/>
          </p:nvPr>
        </p:nvSpPr>
        <p:spPr>
          <a:xfrm>
            <a:off x="2085277" y="623169"/>
            <a:ext cx="4973444" cy="693097"/>
          </a:xfrm>
        </p:spPr>
        <p:txBody>
          <a:bodyPr/>
          <a:lstStyle/>
          <a:p>
            <a:pPr marL="0" indent="0">
              <a:buNone/>
            </a:pPr>
            <a:r>
              <a:rPr lang="en-US" sz="4200" b="1" dirty="0">
                <a:ea typeface="+mj-ea"/>
              </a:rPr>
              <a:t>education.ohio.gov</a:t>
            </a:r>
          </a:p>
        </p:txBody>
      </p:sp>
      <p:sp>
        <p:nvSpPr>
          <p:cNvPr id="7" name="Rectangle: Rounded Corners 6">
            <a:extLst>
              <a:ext uri="{FF2B5EF4-FFF2-40B4-BE49-F238E27FC236}">
                <a16:creationId xmlns:a16="http://schemas.microsoft.com/office/drawing/2014/main" xmlns="" id="{19CB9599-A28C-4186-8A27-38D1B2E7A8B8}"/>
              </a:ext>
            </a:extLst>
          </p:cNvPr>
          <p:cNvSpPr/>
          <p:nvPr/>
        </p:nvSpPr>
        <p:spPr>
          <a:xfrm>
            <a:off x="4170557" y="1806498"/>
            <a:ext cx="4739268" cy="4326673"/>
          </a:xfrm>
          <a:prstGeom prst="roundRect">
            <a:avLst/>
          </a:prstGeom>
          <a:solidFill>
            <a:srgbClr val="83A2CA">
              <a:alpha val="7500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r>
              <a:rPr lang="en-US" sz="4000" dirty="0">
                <a:solidFill>
                  <a:schemeClr val="bg1"/>
                </a:solidFill>
                <a:latin typeface="Arial" panose="020B0604020202020204" pitchFamily="34" charset="0"/>
                <a:cs typeface="Arial" panose="020B0604020202020204" pitchFamily="34" charset="0"/>
              </a:rPr>
              <a:t>Find your area coordinator</a:t>
            </a:r>
          </a:p>
          <a:p>
            <a:endParaRPr lang="en-US" sz="2400" dirty="0">
              <a:solidFill>
                <a:schemeClr val="bg1"/>
              </a:solidFill>
              <a:latin typeface="Arial" panose="020B0604020202020204" pitchFamily="34" charset="0"/>
              <a:cs typeface="Arial" panose="020B0604020202020204" pitchFamily="34" charset="0"/>
            </a:endParaRPr>
          </a:p>
          <a:p>
            <a:r>
              <a:rPr lang="en-US" sz="4000" dirty="0">
                <a:solidFill>
                  <a:schemeClr val="bg1"/>
                </a:solidFill>
                <a:latin typeface="Arial" panose="020B0604020202020204" pitchFamily="34" charset="0"/>
                <a:cs typeface="Arial" panose="020B0604020202020204" pitchFamily="34" charset="0"/>
              </a:rPr>
              <a:t>Keyword Search: </a:t>
            </a:r>
            <a:r>
              <a:rPr lang="en-US" sz="4000" i="1" dirty="0">
                <a:solidFill>
                  <a:schemeClr val="bg1"/>
                </a:solidFill>
                <a:latin typeface="Arial" panose="020B0604020202020204" pitchFamily="34" charset="0"/>
                <a:cs typeface="Arial" panose="020B0604020202020204" pitchFamily="34" charset="0"/>
              </a:rPr>
              <a:t>Area Coordinators Directory</a:t>
            </a:r>
          </a:p>
        </p:txBody>
      </p:sp>
    </p:spTree>
    <p:extLst>
      <p:ext uri="{BB962C8B-B14F-4D97-AF65-F5344CB8AC3E}">
        <p14:creationId xmlns:p14="http://schemas.microsoft.com/office/powerpoint/2010/main" xmlns="" val="60426833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52406A3-BC12-4777-B62F-DF2FA279D02B}"/>
              </a:ext>
            </a:extLst>
          </p:cNvPr>
          <p:cNvSpPr>
            <a:spLocks noGrp="1"/>
          </p:cNvSpPr>
          <p:nvPr>
            <p:ph type="title"/>
          </p:nvPr>
        </p:nvSpPr>
        <p:spPr/>
        <p:txBody>
          <a:bodyPr/>
          <a:lstStyle/>
          <a:p>
            <a:r>
              <a:rPr lang="en-US" dirty="0"/>
              <a:t>ODE Updates</a:t>
            </a:r>
          </a:p>
        </p:txBody>
      </p:sp>
      <p:sp>
        <p:nvSpPr>
          <p:cNvPr id="3" name="Content Placeholder 2">
            <a:extLst>
              <a:ext uri="{FF2B5EF4-FFF2-40B4-BE49-F238E27FC236}">
                <a16:creationId xmlns:a16="http://schemas.microsoft.com/office/drawing/2014/main" xmlns="" id="{D6C0C677-6D31-4712-8714-68C45755CCBD}"/>
              </a:ext>
            </a:extLst>
          </p:cNvPr>
          <p:cNvSpPr>
            <a:spLocks noGrp="1"/>
          </p:cNvSpPr>
          <p:nvPr>
            <p:ph idx="1"/>
          </p:nvPr>
        </p:nvSpPr>
        <p:spPr/>
        <p:txBody>
          <a:bodyPr/>
          <a:lstStyle/>
          <a:p>
            <a:pPr marL="0" indent="0">
              <a:buNone/>
            </a:pPr>
            <a:r>
              <a:rPr lang="en-US" dirty="0"/>
              <a:t>Sign-up for:</a:t>
            </a:r>
          </a:p>
          <a:p>
            <a:pPr marL="0" indent="0">
              <a:buNone/>
            </a:pPr>
            <a:r>
              <a:rPr lang="en-US" dirty="0"/>
              <a:t>   The School Finance(Treasurers) Newsletter</a:t>
            </a:r>
          </a:p>
          <a:p>
            <a:pPr marL="0" indent="0">
              <a:buNone/>
            </a:pPr>
            <a:r>
              <a:rPr lang="en-US" dirty="0"/>
              <a:t>	EMIS Newsflash</a:t>
            </a:r>
          </a:p>
          <a:p>
            <a:pPr marL="0" indent="0">
              <a:buNone/>
            </a:pPr>
            <a:r>
              <a:rPr lang="en-US" dirty="0"/>
              <a:t>	</a:t>
            </a:r>
            <a:r>
              <a:rPr lang="en-US" dirty="0" err="1"/>
              <a:t>EdConnection</a:t>
            </a:r>
            <a:endParaRPr lang="en-US" dirty="0"/>
          </a:p>
          <a:p>
            <a:pPr marL="0" indent="0">
              <a:buNone/>
            </a:pPr>
            <a:endParaRPr lang="en-US" dirty="0"/>
          </a:p>
          <a:p>
            <a:pPr marL="0" indent="0">
              <a:buNone/>
            </a:pPr>
            <a:r>
              <a:rPr lang="en-US" dirty="0"/>
              <a:t>Click: </a:t>
            </a:r>
            <a:r>
              <a:rPr lang="en-US" i="1" dirty="0"/>
              <a:t>Sign Up</a:t>
            </a:r>
            <a:endParaRPr lang="en-US" dirty="0"/>
          </a:p>
          <a:p>
            <a:pPr marL="0" indent="0">
              <a:buNone/>
            </a:pPr>
            <a:endParaRPr lang="en-US" dirty="0"/>
          </a:p>
          <a:p>
            <a:pPr marL="0" indent="0">
              <a:buNone/>
            </a:pPr>
            <a:endParaRPr lang="en-US" dirty="0"/>
          </a:p>
          <a:p>
            <a:pPr marL="0" indent="0">
              <a:buNone/>
            </a:pPr>
            <a:endParaRPr lang="en-US" dirty="0"/>
          </a:p>
        </p:txBody>
      </p:sp>
      <p:pic>
        <p:nvPicPr>
          <p:cNvPr id="5" name="Picture 4">
            <a:extLst>
              <a:ext uri="{FF2B5EF4-FFF2-40B4-BE49-F238E27FC236}">
                <a16:creationId xmlns:a16="http://schemas.microsoft.com/office/drawing/2014/main" xmlns="" id="{7BA8B851-318A-453C-8FA4-5CB10272D10E}"/>
              </a:ext>
            </a:extLst>
          </p:cNvPr>
          <p:cNvPicPr>
            <a:picLocks noChangeAspect="1"/>
          </p:cNvPicPr>
          <p:nvPr/>
        </p:nvPicPr>
        <p:blipFill>
          <a:blip r:embed="rId3"/>
          <a:stretch>
            <a:fillRect/>
          </a:stretch>
        </p:blipFill>
        <p:spPr>
          <a:xfrm>
            <a:off x="5486400" y="3666234"/>
            <a:ext cx="2475571" cy="2517817"/>
          </a:xfrm>
          <a:prstGeom prst="rect">
            <a:avLst/>
          </a:prstGeom>
        </p:spPr>
      </p:pic>
    </p:spTree>
    <p:extLst>
      <p:ext uri="{BB962C8B-B14F-4D97-AF65-F5344CB8AC3E}">
        <p14:creationId xmlns:p14="http://schemas.microsoft.com/office/powerpoint/2010/main" xmlns="" val="25936009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rotWithShape="1">
          <a:blip r:embed="rId3" cstate="print">
            <a:extLst>
              <a:ext uri="{28A0092B-C50C-407E-A947-70E740481C1C}">
                <a14:useLocalDpi xmlns:a14="http://schemas.microsoft.com/office/drawing/2010/main" xmlns="" val="0"/>
              </a:ext>
            </a:extLst>
          </a:blip>
          <a:srcRect/>
          <a:stretch/>
        </p:blipFill>
        <p:spPr>
          <a:xfrm>
            <a:off x="0" y="-1"/>
            <a:ext cx="9144000" cy="6392169"/>
          </a:xfrm>
        </p:spPr>
      </p:pic>
      <p:sp>
        <p:nvSpPr>
          <p:cNvPr id="2" name="Title 1"/>
          <p:cNvSpPr>
            <a:spLocks noGrp="1"/>
          </p:cNvSpPr>
          <p:nvPr>
            <p:ph type="title"/>
          </p:nvPr>
        </p:nvSpPr>
        <p:spPr>
          <a:xfrm>
            <a:off x="457200" y="293427"/>
            <a:ext cx="8229600" cy="646331"/>
          </a:xfrm>
        </p:spPr>
        <p:txBody>
          <a:bodyPr/>
          <a:lstStyle/>
          <a:p>
            <a:pPr algn="ctr"/>
            <a:r>
              <a:rPr lang="en-US" dirty="0">
                <a:solidFill>
                  <a:schemeClr val="bg1"/>
                </a:solidFill>
              </a:rPr>
              <a:t>education.ohio.gov</a:t>
            </a:r>
          </a:p>
        </p:txBody>
      </p:sp>
    </p:spTree>
    <p:extLst>
      <p:ext uri="{BB962C8B-B14F-4D97-AF65-F5344CB8AC3E}">
        <p14:creationId xmlns:p14="http://schemas.microsoft.com/office/powerpoint/2010/main" xmlns="" val="2990198300"/>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Join the Conversation</a:t>
            </a:r>
          </a:p>
        </p:txBody>
      </p:sp>
      <p:pic>
        <p:nvPicPr>
          <p:cNvPr id="9" name="Picture 8"/>
          <p:cNvPicPr>
            <a:picLocks noChangeAspect="1"/>
          </p:cNvPicPr>
          <p:nvPr/>
        </p:nvPicPr>
        <p:blipFill rotWithShape="1">
          <a:blip r:embed="rId3" cstate="print">
            <a:extLst>
              <a:ext uri="{28A0092B-C50C-407E-A947-70E740481C1C}">
                <a14:useLocalDpi xmlns:a14="http://schemas.microsoft.com/office/drawing/2010/main" xmlns="" val="0"/>
              </a:ext>
            </a:extLst>
          </a:blip>
          <a:srcRect/>
          <a:stretch/>
        </p:blipFill>
        <p:spPr>
          <a:xfrm>
            <a:off x="2010694" y="2707169"/>
            <a:ext cx="1168166" cy="1193562"/>
          </a:xfrm>
          <a:prstGeom prst="rect">
            <a:avLst/>
          </a:prstGeom>
        </p:spPr>
      </p:pic>
      <p:sp>
        <p:nvSpPr>
          <p:cNvPr id="10" name="Rectangle 9"/>
          <p:cNvSpPr/>
          <p:nvPr/>
        </p:nvSpPr>
        <p:spPr>
          <a:xfrm>
            <a:off x="3270324" y="4018383"/>
            <a:ext cx="3906519" cy="984885"/>
          </a:xfrm>
          <a:prstGeom prst="rect">
            <a:avLst/>
          </a:prstGeom>
        </p:spPr>
        <p:txBody>
          <a:bodyPr wrap="none" lIns="0" tIns="0" rIns="0" bIns="0">
            <a:spAutoFit/>
          </a:bodyPr>
          <a:lstStyle/>
          <a:p>
            <a:r>
              <a:rPr lang="en-US" sz="3200" b="1" dirty="0">
                <a:latin typeface="Arial"/>
                <a:cs typeface="Arial"/>
              </a:rPr>
              <a:t>@OHEducation</a:t>
            </a:r>
          </a:p>
          <a:p>
            <a:r>
              <a:rPr lang="en-US" sz="3200" b="1" dirty="0">
                <a:latin typeface="Arial"/>
                <a:cs typeface="Arial"/>
              </a:rPr>
              <a:t>@OHEducationSupt</a:t>
            </a:r>
          </a:p>
        </p:txBody>
      </p:sp>
      <p:sp>
        <p:nvSpPr>
          <p:cNvPr id="12" name="Rectangle 11"/>
          <p:cNvSpPr/>
          <p:nvPr/>
        </p:nvSpPr>
        <p:spPr>
          <a:xfrm>
            <a:off x="3306726" y="3007880"/>
            <a:ext cx="2595262" cy="492443"/>
          </a:xfrm>
          <a:prstGeom prst="rect">
            <a:avLst/>
          </a:prstGeom>
        </p:spPr>
        <p:txBody>
          <a:bodyPr wrap="none" lIns="0" tIns="0" rIns="0" bIns="0">
            <a:spAutoFit/>
          </a:bodyPr>
          <a:lstStyle/>
          <a:p>
            <a:r>
              <a:rPr lang="en-US" sz="3200" b="1" dirty="0">
                <a:latin typeface="Arial"/>
                <a:cs typeface="Arial"/>
              </a:rPr>
              <a:t>OHEducation</a:t>
            </a:r>
          </a:p>
        </p:txBody>
      </p:sp>
      <p:sp>
        <p:nvSpPr>
          <p:cNvPr id="13" name="Rectangle 12"/>
          <p:cNvSpPr/>
          <p:nvPr/>
        </p:nvSpPr>
        <p:spPr>
          <a:xfrm>
            <a:off x="3270324" y="5573948"/>
            <a:ext cx="2459969" cy="492443"/>
          </a:xfrm>
          <a:prstGeom prst="rect">
            <a:avLst/>
          </a:prstGeom>
        </p:spPr>
        <p:txBody>
          <a:bodyPr wrap="none" lIns="0" tIns="0" bIns="0">
            <a:spAutoFit/>
          </a:bodyPr>
          <a:lstStyle/>
          <a:p>
            <a:r>
              <a:rPr lang="en-US" sz="3200" b="1" dirty="0">
                <a:latin typeface="Arial"/>
                <a:cs typeface="Arial"/>
              </a:rPr>
              <a:t>OhioEdDept</a:t>
            </a:r>
          </a:p>
        </p:txBody>
      </p:sp>
      <p:pic>
        <p:nvPicPr>
          <p:cNvPr id="15" name="Picture 14"/>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2092192" y="4186071"/>
            <a:ext cx="1005170" cy="817197"/>
          </a:xfrm>
          <a:prstGeom prst="rect">
            <a:avLst/>
          </a:prstGeom>
        </p:spPr>
      </p:pic>
      <p:pic>
        <p:nvPicPr>
          <p:cNvPr id="17" name="Picture 16" descr="facebook-logo.jpg"/>
          <p:cNvPicPr>
            <a:picLocks noChangeAspect="1"/>
          </p:cNvPicPr>
          <p:nvPr/>
        </p:nvPicPr>
        <p:blipFill>
          <a:blip r:embed="rId5"/>
          <a:stretch>
            <a:fillRect/>
          </a:stretch>
        </p:blipFill>
        <p:spPr>
          <a:xfrm>
            <a:off x="1340134" y="5482596"/>
            <a:ext cx="1702046" cy="675145"/>
          </a:xfrm>
          <a:prstGeom prst="rect">
            <a:avLst/>
          </a:prstGeom>
        </p:spPr>
      </p:pic>
      <p:pic>
        <p:nvPicPr>
          <p:cNvPr id="3" name="Picture 2"/>
          <p:cNvPicPr>
            <a:picLocks noChangeAspect="1"/>
          </p:cNvPicPr>
          <p:nvPr/>
        </p:nvPicPr>
        <p:blipFill rotWithShape="1">
          <a:blip r:embed="rId6" cstate="print">
            <a:clrChange>
              <a:clrFrom>
                <a:srgbClr val="FFFFFF"/>
              </a:clrFrom>
              <a:clrTo>
                <a:srgbClr val="FFFFFF">
                  <a:alpha val="0"/>
                </a:srgbClr>
              </a:clrTo>
            </a:clrChange>
            <a:extLst>
              <a:ext uri="{28A0092B-C50C-407E-A947-70E740481C1C}">
                <a14:useLocalDpi xmlns:a14="http://schemas.microsoft.com/office/drawing/2010/main" xmlns="" val="0"/>
              </a:ext>
            </a:extLst>
          </a:blip>
          <a:srcRect/>
          <a:stretch/>
        </p:blipFill>
        <p:spPr>
          <a:xfrm>
            <a:off x="1903228" y="1225185"/>
            <a:ext cx="1403498" cy="1606181"/>
          </a:xfrm>
          <a:prstGeom prst="rect">
            <a:avLst/>
          </a:prstGeom>
        </p:spPr>
      </p:pic>
      <p:sp>
        <p:nvSpPr>
          <p:cNvPr id="11" name="Rectangle 10"/>
          <p:cNvSpPr/>
          <p:nvPr/>
        </p:nvSpPr>
        <p:spPr>
          <a:xfrm>
            <a:off x="3306726" y="1695583"/>
            <a:ext cx="2595262" cy="492443"/>
          </a:xfrm>
          <a:prstGeom prst="rect">
            <a:avLst/>
          </a:prstGeom>
        </p:spPr>
        <p:txBody>
          <a:bodyPr wrap="none" lIns="0" tIns="0" rIns="0" bIns="0">
            <a:spAutoFit/>
          </a:bodyPr>
          <a:lstStyle/>
          <a:p>
            <a:r>
              <a:rPr lang="en-US" sz="3200" b="1" dirty="0">
                <a:latin typeface="Arial"/>
                <a:cs typeface="Arial"/>
              </a:rPr>
              <a:t>OHEducation</a:t>
            </a:r>
          </a:p>
        </p:txBody>
      </p:sp>
    </p:spTree>
    <p:extLst>
      <p:ext uri="{BB962C8B-B14F-4D97-AF65-F5344CB8AC3E}">
        <p14:creationId xmlns:p14="http://schemas.microsoft.com/office/powerpoint/2010/main" xmlns="" val="325310277"/>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646331"/>
          </a:xfrm>
        </p:spPr>
        <p:txBody>
          <a:bodyPr/>
          <a:lstStyle/>
          <a:p>
            <a:r>
              <a:rPr lang="en-US" u="sng" dirty="0"/>
              <a:t>education.ohio.gov/Text</a:t>
            </a:r>
            <a:endParaRPr lang="en-US" dirty="0"/>
          </a:p>
        </p:txBody>
      </p:sp>
      <p:pic>
        <p:nvPicPr>
          <p:cNvPr id="4" name="Content Placeholder 3"/>
          <p:cNvPicPr>
            <a:picLocks noGrp="1" noChangeAspect="1"/>
          </p:cNvPicPr>
          <p:nvPr>
            <p:ph idx="1"/>
          </p:nvPr>
        </p:nvPicPr>
        <p:blipFill>
          <a:blip r:embed="rId3">
            <a:extLst>
              <a:ext uri="{28A0092B-C50C-407E-A947-70E740481C1C}">
                <a14:useLocalDpi xmlns:a14="http://schemas.microsoft.com/office/drawing/2010/main" xmlns="" val="0"/>
              </a:ext>
            </a:extLst>
          </a:blip>
          <a:stretch>
            <a:fillRect/>
          </a:stretch>
        </p:blipFill>
        <p:spPr>
          <a:xfrm>
            <a:off x="0" y="1320271"/>
            <a:ext cx="9144000" cy="5082540"/>
          </a:xfrm>
        </p:spPr>
      </p:pic>
    </p:spTree>
    <p:extLst>
      <p:ext uri="{BB962C8B-B14F-4D97-AF65-F5344CB8AC3E}">
        <p14:creationId xmlns:p14="http://schemas.microsoft.com/office/powerpoint/2010/main" xmlns="" val="2423575708"/>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A195DB0-5EC3-451F-99DE-10591767BC82}"/>
              </a:ext>
            </a:extLst>
          </p:cNvPr>
          <p:cNvSpPr>
            <a:spLocks noGrp="1"/>
          </p:cNvSpPr>
          <p:nvPr>
            <p:ph type="title"/>
          </p:nvPr>
        </p:nvSpPr>
        <p:spPr>
          <a:xfrm>
            <a:off x="457200" y="187890"/>
            <a:ext cx="8229600" cy="1292662"/>
          </a:xfrm>
        </p:spPr>
        <p:txBody>
          <a:bodyPr/>
          <a:lstStyle/>
          <a:p>
            <a:r>
              <a:rPr lang="en-US" dirty="0"/>
              <a:t>Tuition Responsibility Handicapped ORC 3323.01 (L)</a:t>
            </a:r>
          </a:p>
        </p:txBody>
      </p:sp>
      <p:sp>
        <p:nvSpPr>
          <p:cNvPr id="3" name="Content Placeholder 2">
            <a:extLst>
              <a:ext uri="{FF2B5EF4-FFF2-40B4-BE49-F238E27FC236}">
                <a16:creationId xmlns:a16="http://schemas.microsoft.com/office/drawing/2014/main" xmlns="" id="{3DFFE98A-8C3B-4A65-9A2F-9E94F96654DC}"/>
              </a:ext>
            </a:extLst>
          </p:cNvPr>
          <p:cNvSpPr>
            <a:spLocks noGrp="1"/>
          </p:cNvSpPr>
          <p:nvPr>
            <p:ph idx="1"/>
          </p:nvPr>
        </p:nvSpPr>
        <p:spPr>
          <a:xfrm>
            <a:off x="212942" y="1728592"/>
            <a:ext cx="8768220" cy="4183693"/>
          </a:xfrm>
        </p:spPr>
        <p:txBody>
          <a:bodyPr/>
          <a:lstStyle/>
          <a:p>
            <a:r>
              <a:rPr lang="en-US" dirty="0"/>
              <a:t>(1) The school district in which the child's natural or adoptive parents reside; </a:t>
            </a:r>
          </a:p>
          <a:p>
            <a:pPr marL="0" indent="0">
              <a:buNone/>
            </a:pPr>
            <a:endParaRPr lang="en-US" dirty="0"/>
          </a:p>
          <a:p>
            <a:r>
              <a:rPr lang="en-US" dirty="0"/>
              <a:t>(2) If the school district specified in division (L)(1) of this section cannot be determined, the last school district in which the child's natural or adoptive parents are known to have resided if the parents' whereabouts are unknown;</a:t>
            </a:r>
          </a:p>
          <a:p>
            <a:endParaRPr lang="en-US" dirty="0"/>
          </a:p>
        </p:txBody>
      </p:sp>
    </p:spTree>
    <p:extLst>
      <p:ext uri="{BB962C8B-B14F-4D97-AF65-F5344CB8AC3E}">
        <p14:creationId xmlns:p14="http://schemas.microsoft.com/office/powerpoint/2010/main" xmlns="" val="162721101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C91E060-D805-4A9C-A5B6-2822E8240309}"/>
              </a:ext>
            </a:extLst>
          </p:cNvPr>
          <p:cNvSpPr>
            <a:spLocks noGrp="1"/>
          </p:cNvSpPr>
          <p:nvPr>
            <p:ph type="title"/>
          </p:nvPr>
        </p:nvSpPr>
        <p:spPr>
          <a:xfrm>
            <a:off x="457200" y="457200"/>
            <a:ext cx="8229600" cy="1107996"/>
          </a:xfrm>
        </p:spPr>
        <p:txBody>
          <a:bodyPr/>
          <a:lstStyle/>
          <a:p>
            <a:r>
              <a:rPr lang="en-US" sz="3600" dirty="0">
                <a:solidFill>
                  <a:srgbClr val="FF0000"/>
                </a:solidFill>
              </a:rPr>
              <a:t>Special Circumstances</a:t>
            </a:r>
            <a:br>
              <a:rPr lang="en-US" sz="3600" dirty="0">
                <a:solidFill>
                  <a:srgbClr val="FF0000"/>
                </a:solidFill>
              </a:rPr>
            </a:br>
            <a:r>
              <a:rPr lang="en-US" sz="3600" dirty="0"/>
              <a:t>ORC 3313.64 and 3109.52,.59,.65,.70</a:t>
            </a:r>
            <a:r>
              <a:rPr lang="en-US" sz="3600" dirty="0">
                <a:solidFill>
                  <a:srgbClr val="FF0000"/>
                </a:solidFill>
              </a:rPr>
              <a:t> </a:t>
            </a:r>
            <a:endParaRPr lang="en-US" sz="3600" dirty="0"/>
          </a:p>
        </p:txBody>
      </p:sp>
      <p:sp>
        <p:nvSpPr>
          <p:cNvPr id="3" name="Content Placeholder 2">
            <a:extLst>
              <a:ext uri="{FF2B5EF4-FFF2-40B4-BE49-F238E27FC236}">
                <a16:creationId xmlns:a16="http://schemas.microsoft.com/office/drawing/2014/main" xmlns="" id="{E68AEA88-FD7E-49B3-9AFD-5956ACCB4EB3}"/>
              </a:ext>
            </a:extLst>
          </p:cNvPr>
          <p:cNvSpPr>
            <a:spLocks noGrp="1"/>
          </p:cNvSpPr>
          <p:nvPr>
            <p:ph idx="1"/>
          </p:nvPr>
        </p:nvSpPr>
        <p:spPr>
          <a:xfrm>
            <a:off x="457200" y="1691014"/>
            <a:ext cx="8229600" cy="4384109"/>
          </a:xfrm>
        </p:spPr>
        <p:txBody>
          <a:bodyPr/>
          <a:lstStyle/>
          <a:p>
            <a:r>
              <a:rPr lang="en-US" sz="3600" dirty="0"/>
              <a:t>Students you must enroll</a:t>
            </a:r>
          </a:p>
          <a:p>
            <a:r>
              <a:rPr lang="en-US" sz="3600" dirty="0"/>
              <a:t>Students you may enroll</a:t>
            </a:r>
          </a:p>
          <a:p>
            <a:r>
              <a:rPr lang="en-US" sz="3600" dirty="0"/>
              <a:t>Students you may not charge tuition/excess costs for</a:t>
            </a:r>
          </a:p>
          <a:p>
            <a:r>
              <a:rPr lang="en-US" sz="3600" dirty="0"/>
              <a:t>Students you may charge tuition/excess costs for</a:t>
            </a:r>
          </a:p>
          <a:p>
            <a:pPr lvl="1"/>
            <a:r>
              <a:rPr lang="en-US" sz="3600" dirty="0">
                <a:solidFill>
                  <a:schemeClr val="accent1">
                    <a:lumMod val="75000"/>
                  </a:schemeClr>
                </a:solidFill>
              </a:rPr>
              <a:t>See handout “Pupil Enrollment”</a:t>
            </a:r>
          </a:p>
          <a:p>
            <a:endParaRPr lang="en-US" dirty="0"/>
          </a:p>
        </p:txBody>
      </p:sp>
    </p:spTree>
    <p:extLst>
      <p:ext uri="{BB962C8B-B14F-4D97-AF65-F5344CB8AC3E}">
        <p14:creationId xmlns:p14="http://schemas.microsoft.com/office/powerpoint/2010/main" xmlns="" val="333520546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6B97515-A7F5-42B7-82CB-4E175B754AEB}"/>
              </a:ext>
            </a:extLst>
          </p:cNvPr>
          <p:cNvSpPr>
            <a:spLocks noGrp="1"/>
          </p:cNvSpPr>
          <p:nvPr>
            <p:ph type="title"/>
          </p:nvPr>
        </p:nvSpPr>
        <p:spPr/>
        <p:txBody>
          <a:bodyPr/>
          <a:lstStyle/>
          <a:p>
            <a:r>
              <a:rPr lang="en-US" dirty="0"/>
              <a:t>State Funding</a:t>
            </a:r>
          </a:p>
        </p:txBody>
      </p:sp>
      <p:sp>
        <p:nvSpPr>
          <p:cNvPr id="3" name="Content Placeholder 2">
            <a:extLst>
              <a:ext uri="{FF2B5EF4-FFF2-40B4-BE49-F238E27FC236}">
                <a16:creationId xmlns:a16="http://schemas.microsoft.com/office/drawing/2014/main" xmlns="" id="{F68BA691-E9E1-4DDC-9838-64686DBD0300}"/>
              </a:ext>
            </a:extLst>
          </p:cNvPr>
          <p:cNvSpPr>
            <a:spLocks noGrp="1"/>
          </p:cNvSpPr>
          <p:nvPr>
            <p:ph idx="1"/>
          </p:nvPr>
        </p:nvSpPr>
        <p:spPr/>
        <p:txBody>
          <a:bodyPr/>
          <a:lstStyle/>
          <a:p>
            <a:endParaRPr lang="en-US" dirty="0"/>
          </a:p>
          <a:p>
            <a:r>
              <a:rPr lang="en-US" dirty="0"/>
              <a:t>State funding is the amount of money paid to a district based on different factors involved with the coding of students in EMIS. Payment is made bimonthly through calculations in “State Foundation Payment System” and documented on the “State Foundation Payment Report (SFPR).</a:t>
            </a:r>
          </a:p>
          <a:p>
            <a:endParaRPr lang="en-US" dirty="0"/>
          </a:p>
        </p:txBody>
      </p:sp>
    </p:spTree>
    <p:extLst>
      <p:ext uri="{BB962C8B-B14F-4D97-AF65-F5344CB8AC3E}">
        <p14:creationId xmlns:p14="http://schemas.microsoft.com/office/powerpoint/2010/main" xmlns="" val="216408121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Tuition</a:t>
            </a:r>
          </a:p>
        </p:txBody>
      </p:sp>
      <p:sp>
        <p:nvSpPr>
          <p:cNvPr id="3" name="Content Placeholder 2"/>
          <p:cNvSpPr>
            <a:spLocks noGrp="1"/>
          </p:cNvSpPr>
          <p:nvPr>
            <p:ph idx="1"/>
          </p:nvPr>
        </p:nvSpPr>
        <p:spPr>
          <a:xfrm>
            <a:off x="250521" y="1222899"/>
            <a:ext cx="8680537" cy="4827172"/>
          </a:xfrm>
        </p:spPr>
        <p:txBody>
          <a:bodyPr/>
          <a:lstStyle/>
          <a:p>
            <a:pPr marL="0" indent="0">
              <a:buNone/>
            </a:pPr>
            <a:r>
              <a:rPr lang="en-US" dirty="0"/>
              <a:t>Tuition is an amount of money paid to a school district to offset the district’s cost of educating a student who is a legal resident of another school district. Tuition substitutes for the local tax dollars received by a school district to educate students who reside in that district. The Ohio Department of Education annually sets the tuition amount for each school district. The parents or the school district where the parents reside pay this amount.</a:t>
            </a:r>
          </a:p>
          <a:p>
            <a:pPr marL="0" indent="0">
              <a:buNone/>
            </a:pPr>
            <a:endParaRPr lang="en-US" sz="2800" dirty="0"/>
          </a:p>
        </p:txBody>
      </p:sp>
    </p:spTree>
    <p:extLst>
      <p:ext uri="{BB962C8B-B14F-4D97-AF65-F5344CB8AC3E}">
        <p14:creationId xmlns:p14="http://schemas.microsoft.com/office/powerpoint/2010/main" xmlns="" val="2233689754"/>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B626F33-7A5E-414B-866A-6FBF80D2C14B}"/>
              </a:ext>
            </a:extLst>
          </p:cNvPr>
          <p:cNvSpPr>
            <a:spLocks noGrp="1"/>
          </p:cNvSpPr>
          <p:nvPr>
            <p:ph type="title"/>
          </p:nvPr>
        </p:nvSpPr>
        <p:spPr>
          <a:xfrm>
            <a:off x="137786" y="112734"/>
            <a:ext cx="8843376" cy="1754326"/>
          </a:xfrm>
        </p:spPr>
        <p:txBody>
          <a:bodyPr/>
          <a:lstStyle/>
          <a:p>
            <a:r>
              <a:rPr lang="en-US" sz="3600" dirty="0"/>
              <a:t>How Received Codes that place a student into the Tuition Module</a:t>
            </a:r>
            <a:r>
              <a:rPr lang="en-US" dirty="0"/>
              <a:t/>
            </a:r>
            <a:br>
              <a:rPr lang="en-US" dirty="0"/>
            </a:br>
            <a:endParaRPr lang="en-US" dirty="0"/>
          </a:p>
        </p:txBody>
      </p:sp>
      <p:sp>
        <p:nvSpPr>
          <p:cNvPr id="3" name="Content Placeholder 2">
            <a:extLst>
              <a:ext uri="{FF2B5EF4-FFF2-40B4-BE49-F238E27FC236}">
                <a16:creationId xmlns:a16="http://schemas.microsoft.com/office/drawing/2014/main" xmlns="" id="{E6AD7AA5-FBB7-4C16-A511-D655614AEC97}"/>
              </a:ext>
            </a:extLst>
          </p:cNvPr>
          <p:cNvSpPr>
            <a:spLocks noGrp="1"/>
          </p:cNvSpPr>
          <p:nvPr>
            <p:ph idx="1"/>
          </p:nvPr>
        </p:nvSpPr>
        <p:spPr>
          <a:xfrm>
            <a:off x="250521" y="1277654"/>
            <a:ext cx="8730641" cy="5022937"/>
          </a:xfrm>
        </p:spPr>
        <p:txBody>
          <a:bodyPr/>
          <a:lstStyle/>
          <a:p>
            <a:r>
              <a:rPr lang="en-US" sz="3000" dirty="0"/>
              <a:t>C - Foster Placed Student</a:t>
            </a:r>
          </a:p>
          <a:p>
            <a:r>
              <a:rPr lang="en-US" sz="3000" dirty="0"/>
              <a:t>D - Non-Foster Court Placed Student </a:t>
            </a:r>
            <a:r>
              <a:rPr lang="en-US" sz="3000" dirty="0">
                <a:solidFill>
                  <a:srgbClr val="FF0000"/>
                </a:solidFill>
              </a:rPr>
              <a:t>NEW</a:t>
            </a:r>
          </a:p>
          <a:p>
            <a:r>
              <a:rPr lang="en-US" sz="3000" dirty="0"/>
              <a:t>J - Non-Foster Non-Court Placed Student </a:t>
            </a:r>
            <a:r>
              <a:rPr lang="en-US" sz="3000" dirty="0">
                <a:solidFill>
                  <a:srgbClr val="FF0000"/>
                </a:solidFill>
              </a:rPr>
              <a:t>NEW</a:t>
            </a:r>
          </a:p>
          <a:p>
            <a:r>
              <a:rPr lang="en-US" sz="3000" dirty="0"/>
              <a:t>P - Court-Placed Students, Excluding Foster Care and facilities defined by ORC §2151.65 or §2152.41</a:t>
            </a:r>
          </a:p>
          <a:p>
            <a:r>
              <a:rPr lang="en-US" sz="3000" dirty="0"/>
              <a:t>T- Students Placed in Institutions, Non-Court Ordered</a:t>
            </a:r>
          </a:p>
          <a:p>
            <a:r>
              <a:rPr lang="en-US" sz="3000" dirty="0"/>
              <a:t>W - Non-resident – Attending under Title I Public School Choice</a:t>
            </a:r>
          </a:p>
          <a:p>
            <a:endParaRPr lang="en-US" dirty="0"/>
          </a:p>
        </p:txBody>
      </p:sp>
    </p:spTree>
    <p:extLst>
      <p:ext uri="{BB962C8B-B14F-4D97-AF65-F5344CB8AC3E}">
        <p14:creationId xmlns:p14="http://schemas.microsoft.com/office/powerpoint/2010/main" xmlns="" val="326416817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6DE8642-6898-4511-AD2F-DAB68F221B99}"/>
              </a:ext>
            </a:extLst>
          </p:cNvPr>
          <p:cNvSpPr>
            <a:spLocks noGrp="1"/>
          </p:cNvSpPr>
          <p:nvPr>
            <p:ph type="title"/>
          </p:nvPr>
        </p:nvSpPr>
        <p:spPr>
          <a:xfrm>
            <a:off x="288099" y="457200"/>
            <a:ext cx="8630433" cy="908137"/>
          </a:xfrm>
        </p:spPr>
        <p:txBody>
          <a:bodyPr/>
          <a:lstStyle/>
          <a:p>
            <a:r>
              <a:rPr lang="en-US" dirty="0"/>
              <a:t>Link to current EMIS coding</a:t>
            </a:r>
          </a:p>
        </p:txBody>
      </p:sp>
      <p:sp>
        <p:nvSpPr>
          <p:cNvPr id="3" name="Content Placeholder 2">
            <a:extLst>
              <a:ext uri="{FF2B5EF4-FFF2-40B4-BE49-F238E27FC236}">
                <a16:creationId xmlns:a16="http://schemas.microsoft.com/office/drawing/2014/main" xmlns="" id="{E668AD2B-53AA-4CB0-A95A-B13F9F58AE1D}"/>
              </a:ext>
            </a:extLst>
          </p:cNvPr>
          <p:cNvSpPr>
            <a:spLocks noGrp="1"/>
          </p:cNvSpPr>
          <p:nvPr>
            <p:ph idx="1"/>
          </p:nvPr>
        </p:nvSpPr>
        <p:spPr/>
        <p:txBody>
          <a:bodyPr/>
          <a:lstStyle/>
          <a:p>
            <a:endParaRPr lang="en-US" u="sng" dirty="0">
              <a:hlinkClick r:id="rId2"/>
            </a:endParaRPr>
          </a:p>
          <a:p>
            <a:r>
              <a:rPr lang="en-US" u="sng" dirty="0">
                <a:hlinkClick r:id="rId2"/>
              </a:rPr>
              <a:t>http://education.ohio.gov/getattachment/Topics/Data/EMIS/EMIS-Documentation/Current-EMIS-Manual/2-4-Student-Standing-FS-Record-v9-2.pdf.aspx?lang=en-US</a:t>
            </a:r>
            <a:endParaRPr lang="en-US" dirty="0"/>
          </a:p>
          <a:p>
            <a:endParaRPr lang="en-US" dirty="0"/>
          </a:p>
        </p:txBody>
      </p:sp>
    </p:spTree>
    <p:extLst>
      <p:ext uri="{BB962C8B-B14F-4D97-AF65-F5344CB8AC3E}">
        <p14:creationId xmlns:p14="http://schemas.microsoft.com/office/powerpoint/2010/main" xmlns="" val="319298664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xmlns="" name="Chapter 8 OSABO Training.potx" id="{3133D819-4E8F-4A9F-A5DE-B6FE06B9660F}" vid="{B865909B-E001-4647-B465-12A23E144458}"/>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205B1FABC32805468FE9B806B792CFE9" ma:contentTypeVersion="1" ma:contentTypeDescription="Create a new document." ma:contentTypeScope="" ma:versionID="7816300b107979b0377c2283553afb8e">
  <xsd:schema xmlns:xsd="http://www.w3.org/2001/XMLSchema" xmlns:xs="http://www.w3.org/2001/XMLSchema" xmlns:p="http://schemas.microsoft.com/office/2006/metadata/properties" xmlns:ns1="http://schemas.microsoft.com/sharepoint/v3" targetNamespace="http://schemas.microsoft.com/office/2006/metadata/properties" ma:root="true" ma:fieldsID="a447206dab0015f8b9f8924535193e8c" ns1:_="">
    <xsd:import namespace="http://schemas.microsoft.com/sharepoint/v3"/>
    <xsd:element name="properties">
      <xsd:complexType>
        <xsd:sequence>
          <xsd:element name="documentManagement">
            <xsd:complexType>
              <xsd:all>
                <xsd:element ref="ns1:PublishingStartDate" minOccurs="0"/>
                <xsd:element ref="ns1:PublishingExpirationDat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8" nillable="true" ma:displayName="Scheduling Start Date" ma:description="" ma:hidden="true" ma:internalName="PublishingStartDate">
      <xsd:simpleType>
        <xsd:restriction base="dms:Unknown"/>
      </xsd:simpleType>
    </xsd:element>
    <xsd:element name="PublishingExpirationDate" ma:index="9" nillable="true" ma:displayName="Scheduling End Date" ma:description="" ma:hidden="true" ma:internalName="PublishingExpirationDat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PublishingStartDate xmlns="http://schemas.microsoft.com/sharepoint/v3"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1508DB76-AEB3-47E1-8B58-62BA6DAB303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0260EF82-3850-4D6C-86A6-8BB2681DB169}">
  <ds:schemaRefs>
    <ds:schemaRef ds:uri="http://schemas.microsoft.com/office/2006/metadata/properties"/>
    <ds:schemaRef ds:uri="http://purl.org/dc/elements/1.1/"/>
    <ds:schemaRef ds:uri="http://purl.org/dc/terms/"/>
    <ds:schemaRef ds:uri="http://www.w3.org/XML/1998/namespace"/>
    <ds:schemaRef ds:uri="http://schemas.microsoft.com/office/2006/documentManagement/types"/>
    <ds:schemaRef ds:uri="http://schemas.openxmlformats.org/package/2006/metadata/core-properties"/>
    <ds:schemaRef ds:uri="http://purl.org/dc/dcmitype/"/>
    <ds:schemaRef ds:uri="http://schemas.microsoft.com/office/infopath/2007/PartnerControls"/>
    <ds:schemaRef ds:uri="http://schemas.microsoft.com/sharepoint/v3"/>
  </ds:schemaRefs>
</ds:datastoreItem>
</file>

<file path=customXml/itemProps3.xml><?xml version="1.0" encoding="utf-8"?>
<ds:datastoreItem xmlns:ds="http://schemas.openxmlformats.org/officeDocument/2006/customXml" ds:itemID="{6FF4DFF7-439D-46C1-8EFB-91424C19CC87}">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Chapter 8 OSABO Training</Template>
  <TotalTime>0</TotalTime>
  <Words>1878</Words>
  <Application>Microsoft Office PowerPoint</Application>
  <PresentationFormat>On-screen Show (4:3)</PresentationFormat>
  <Paragraphs>214</Paragraphs>
  <Slides>36</Slides>
  <Notes>18</Notes>
  <HiddenSlides>0</HiddenSlides>
  <MMClips>0</MMClips>
  <ScaleCrop>false</ScaleCrop>
  <HeadingPairs>
    <vt:vector size="4" baseType="variant">
      <vt:variant>
        <vt:lpstr>Theme</vt:lpstr>
      </vt:variant>
      <vt:variant>
        <vt:i4>1</vt:i4>
      </vt:variant>
      <vt:variant>
        <vt:lpstr>Slide Titles</vt:lpstr>
      </vt:variant>
      <vt:variant>
        <vt:i4>36</vt:i4>
      </vt:variant>
    </vt:vector>
  </HeadingPairs>
  <TitlesOfParts>
    <vt:vector size="37" baseType="lpstr">
      <vt:lpstr>Office Theme</vt:lpstr>
      <vt:lpstr>  Tuition: Calculating, Billing and Handling Disputes Leanne Sidley, Area Coordinator </vt:lpstr>
      <vt:lpstr>Ohio Revised Code</vt:lpstr>
      <vt:lpstr>Tuition Responsibility  Non-handicapped ORC 3313.64 (C) (2)</vt:lpstr>
      <vt:lpstr>Tuition Responsibility Handicapped ORC 3323.01 (L)</vt:lpstr>
      <vt:lpstr>Special Circumstances ORC 3313.64 and 3109.52,.59,.65,.70 </vt:lpstr>
      <vt:lpstr>State Funding</vt:lpstr>
      <vt:lpstr>Tuition</vt:lpstr>
      <vt:lpstr>How Received Codes that place a student into the Tuition Module </vt:lpstr>
      <vt:lpstr>Link to current EMIS coding</vt:lpstr>
      <vt:lpstr>. </vt:lpstr>
      <vt:lpstr>.</vt:lpstr>
      <vt:lpstr>.</vt:lpstr>
      <vt:lpstr>Types of Tuition</vt:lpstr>
      <vt:lpstr>Tuition Transfers</vt:lpstr>
      <vt:lpstr>Tuition Rates</vt:lpstr>
      <vt:lpstr>Timeline for Tuition Applications (example FY19)</vt:lpstr>
      <vt:lpstr>SF-14 PD</vt:lpstr>
      <vt:lpstr>Total Funding non- SF-PD</vt:lpstr>
      <vt:lpstr>Questions, comments or discussion on  tuition</vt:lpstr>
      <vt:lpstr>Excess Cost</vt:lpstr>
      <vt:lpstr>What is excess cost?</vt:lpstr>
      <vt:lpstr>Application Types</vt:lpstr>
      <vt:lpstr>Payment Required</vt:lpstr>
      <vt:lpstr>Slide 24</vt:lpstr>
      <vt:lpstr>Court Ordered Students</vt:lpstr>
      <vt:lpstr>FY2019 Dates</vt:lpstr>
      <vt:lpstr>Questions, comments or discussion on  excess cost</vt:lpstr>
      <vt:lpstr>O.R.C. 2151.362 and the SF-DRC</vt:lpstr>
      <vt:lpstr>Links to SF-DRC  Form and Guidance </vt:lpstr>
      <vt:lpstr>education.ohio.gov</vt:lpstr>
      <vt:lpstr>Support and Dispute Resolution</vt:lpstr>
      <vt:lpstr>Slide 32</vt:lpstr>
      <vt:lpstr>ODE Updates</vt:lpstr>
      <vt:lpstr>education.ohio.gov</vt:lpstr>
      <vt:lpstr>Join the Conversation</vt:lpstr>
      <vt:lpstr>education.ohio.gov/Text</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cp:lastModifiedBy/>
  <cp:revision>1</cp:revision>
  <dcterms:created xsi:type="dcterms:W3CDTF">2019-01-25T14:46:38Z</dcterms:created>
  <dcterms:modified xsi:type="dcterms:W3CDTF">2019-11-14T14:34:08Z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0x010100205B1FABC32805468FE9B806B792CFE9</vt:lpwstr>
  </property>
</Properties>
</file>